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448942477" r:id="rId5"/>
    <p:sldId id="1448942478" r:id="rId6"/>
    <p:sldId id="1448942499" r:id="rId7"/>
    <p:sldId id="1448942500" r:id="rId8"/>
    <p:sldId id="1448942501" r:id="rId9"/>
    <p:sldId id="1448942502" r:id="rId10"/>
    <p:sldId id="1448942503" r:id="rId11"/>
    <p:sldId id="1448942504" r:id="rId12"/>
    <p:sldId id="1448942505" r:id="rId13"/>
    <p:sldId id="1448942506" r:id="rId14"/>
    <p:sldId id="1448942507" r:id="rId15"/>
    <p:sldId id="1448942508" r:id="rId16"/>
    <p:sldId id="1448942509" r:id="rId17"/>
    <p:sldId id="1448942510" r:id="rId18"/>
    <p:sldId id="1448942511" r:id="rId19"/>
    <p:sldId id="1448942513" r:id="rId20"/>
    <p:sldId id="1448942512" r:id="rId21"/>
    <p:sldId id="1448942515" r:id="rId22"/>
    <p:sldId id="1448942514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64AE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7E913-9DCD-47FB-8E85-2D1AF6C0F1DC}" v="7" dt="2023-04-21T05:41:39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94431" autoAdjust="0"/>
  </p:normalViewPr>
  <p:slideViewPr>
    <p:cSldViewPr snapToGrid="0" snapToObjects="1">
      <p:cViewPr varScale="1">
        <p:scale>
          <a:sx n="109" d="100"/>
          <a:sy n="109" d="100"/>
        </p:scale>
        <p:origin x="118" y="50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09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7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9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7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02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22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0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0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3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0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6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0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2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ba.ifuli.cn/login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ba.ifuli.cn/logi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248" y="2228850"/>
            <a:ext cx="9049871" cy="685800"/>
          </a:xfrm>
        </p:spPr>
        <p:txBody>
          <a:bodyPr/>
          <a:lstStyle/>
          <a:p>
            <a:pPr algn="ctr"/>
            <a:r>
              <a:rPr lang="en-US" dirty="0"/>
              <a:t>Member Quick Guide: </a:t>
            </a:r>
            <a:br>
              <a:rPr lang="en-US" dirty="0"/>
            </a:br>
            <a:r>
              <a:rPr lang="en-US" dirty="0"/>
              <a:t>How to Create a Customized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308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8: Choose time period to deploy and click ‘Next’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0524C3EC-5B18-BC49-BCE0-AA0B67E33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09652"/>
            <a:ext cx="7709338" cy="386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291292E9-9323-E44E-AA24-94B681AFBFE1}"/>
              </a:ext>
            </a:extLst>
          </p:cNvPr>
          <p:cNvSpPr/>
          <p:nvPr/>
        </p:nvSpPr>
        <p:spPr>
          <a:xfrm>
            <a:off x="1807779" y="3016469"/>
            <a:ext cx="3132083" cy="917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902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9: Select the factories to be deployed and click ‘Next’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9E8C9A36-90BC-5F4D-B9BD-520B7B0A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295399"/>
            <a:ext cx="7585312" cy="3707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2A289A8D-1218-8842-AEC0-B4994A080E9B}"/>
              </a:ext>
            </a:extLst>
          </p:cNvPr>
          <p:cNvSpPr/>
          <p:nvPr/>
        </p:nvSpPr>
        <p:spPr>
          <a:xfrm>
            <a:off x="1721595" y="3477172"/>
            <a:ext cx="396240" cy="3048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0938FE19-EC70-D14C-964E-68C8204550DB}"/>
              </a:ext>
            </a:extLst>
          </p:cNvPr>
          <p:cNvSpPr/>
          <p:nvPr/>
        </p:nvSpPr>
        <p:spPr>
          <a:xfrm>
            <a:off x="7137400" y="3794234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390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10: Confirm the factory information, and then select ‘Complete’.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B608A0B1-AF71-1A4E-8614-08A7A6D4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238" y="1295400"/>
            <a:ext cx="6764348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7C0BC02F-C46E-474D-9899-52B2BFB10467}"/>
              </a:ext>
            </a:extLst>
          </p:cNvPr>
          <p:cNvSpPr/>
          <p:nvPr/>
        </p:nvSpPr>
        <p:spPr>
          <a:xfrm>
            <a:off x="7137400" y="319024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92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Note: Once deployed, you can find the factory QR and status of those you have deployed.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349A6838-CD0E-5A49-8A73-219FAFBC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3488" y="1295400"/>
            <a:ext cx="6773849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CE922B42-D5D8-DA48-92C2-3288582793C0}"/>
              </a:ext>
            </a:extLst>
          </p:cNvPr>
          <p:cNvSpPr/>
          <p:nvPr/>
        </p:nvSpPr>
        <p:spPr>
          <a:xfrm>
            <a:off x="2143760" y="2840037"/>
            <a:ext cx="564896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092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2" y="285452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11: Reports and Progress: Check data report for this survey by selecting ”Summary Report”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C6A4CE57-B4B8-BC4C-A4CF-FCCE6847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336" y="1295400"/>
            <a:ext cx="6812153" cy="339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65C08046-99E1-4545-815D-391E2BF2F321}"/>
              </a:ext>
            </a:extLst>
          </p:cNvPr>
          <p:cNvSpPr/>
          <p:nvPr/>
        </p:nvSpPr>
        <p:spPr>
          <a:xfrm>
            <a:off x="6553200" y="2840037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F65D72E-ECF8-0A41-848E-A592ED533BE2}"/>
              </a:ext>
            </a:extLst>
          </p:cNvPr>
          <p:cNvSpPr/>
          <p:nvPr/>
        </p:nvSpPr>
        <p:spPr>
          <a:xfrm>
            <a:off x="3605212" y="2458046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098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14744"/>
            <a:ext cx="7819259" cy="857250"/>
          </a:xfrm>
        </p:spPr>
        <p:txBody>
          <a:bodyPr>
            <a:noAutofit/>
          </a:bodyPr>
          <a:lstStyle/>
          <a:p>
            <a:r>
              <a:rPr lang="en-US" sz="2300" dirty="0"/>
              <a:t>Overview - 	provides member aggregated view </a:t>
            </a:r>
            <a:br>
              <a:rPr lang="en-US" sz="2300" dirty="0"/>
            </a:br>
            <a:r>
              <a:rPr lang="en-US" sz="2300" dirty="0"/>
              <a:t>Results - 		provides an individual factory view</a:t>
            </a:r>
            <a:br>
              <a:rPr lang="en-US" sz="2300" dirty="0"/>
            </a:br>
            <a:r>
              <a:rPr lang="en-US" sz="2300" dirty="0"/>
              <a:t>Filters – 		segment results into via country and time. </a:t>
            </a:r>
            <a:endParaRPr lang="en-CN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内容占位符 3">
            <a:extLst>
              <a:ext uri="{FF2B5EF4-FFF2-40B4-BE49-F238E27FC236}">
                <a16:creationId xmlns:a16="http://schemas.microsoft.com/office/drawing/2014/main" id="{D5EFB164-500B-904F-85E9-234088511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5169"/>
            <a:ext cx="7609248" cy="3825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E6D86-5501-7544-9017-18ED9BF82174}"/>
              </a:ext>
            </a:extLst>
          </p:cNvPr>
          <p:cNvSpPr txBox="1"/>
          <p:nvPr/>
        </p:nvSpPr>
        <p:spPr>
          <a:xfrm>
            <a:off x="1587501" y="1946384"/>
            <a:ext cx="1272191" cy="367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D5BE1-C059-9B47-BE37-59564DA6B3D5}"/>
              </a:ext>
            </a:extLst>
          </p:cNvPr>
          <p:cNvSpPr txBox="1"/>
          <p:nvPr/>
        </p:nvSpPr>
        <p:spPr>
          <a:xfrm>
            <a:off x="3129773" y="2202418"/>
            <a:ext cx="484757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CD8E1-5ECD-6D45-A9C9-02439451CBB4}"/>
              </a:ext>
            </a:extLst>
          </p:cNvPr>
          <p:cNvSpPr txBox="1"/>
          <p:nvPr/>
        </p:nvSpPr>
        <p:spPr>
          <a:xfrm>
            <a:off x="7482958" y="1611441"/>
            <a:ext cx="46851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0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092" y="962573"/>
            <a:ext cx="9046464" cy="389016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600" dirty="0"/>
          </a:p>
          <a:p>
            <a:r>
              <a:rPr lang="en-CN" b="1" dirty="0"/>
              <a:t>	</a:t>
            </a:r>
            <a:r>
              <a:rPr lang="en-CN" b="1" u="sng" dirty="0"/>
              <a:t>Quick Steps : </a:t>
            </a:r>
          </a:p>
          <a:p>
            <a:r>
              <a:rPr lang="en-CN" dirty="0"/>
              <a:t>	</a:t>
            </a:r>
          </a:p>
          <a:p>
            <a:r>
              <a:rPr lang="en-US" altLang="zh-CN" dirty="0"/>
              <a:t>	Step 1: Enter login Credentials </a:t>
            </a:r>
            <a:r>
              <a:rPr lang="en-US" dirty="0">
                <a:hlinkClick r:id="rId3"/>
              </a:rPr>
              <a:t>https://rba.ifuli.cn/login/index.html</a:t>
            </a:r>
            <a:r>
              <a:rPr lang="en-US" dirty="0"/>
              <a:t>. S</a:t>
            </a:r>
            <a:r>
              <a:rPr lang="en-US" altLang="zh-CN" dirty="0"/>
              <a:t>elect ‘Get Started’</a:t>
            </a:r>
          </a:p>
          <a:p>
            <a:r>
              <a:rPr lang="en-US" altLang="zh-CN" dirty="0"/>
              <a:t>	Step 2: Click ‘Create Survey’ in Customized Survey page</a:t>
            </a:r>
          </a:p>
          <a:p>
            <a:r>
              <a:rPr lang="en-US" altLang="zh-CN" dirty="0"/>
              <a:t>	Step 3: Find the survey you want to copy or modify and click “Action” on the right, then “Copy”</a:t>
            </a:r>
          </a:p>
          <a:p>
            <a:r>
              <a:rPr lang="en-US" altLang="zh-CN" dirty="0"/>
              <a:t>	Step 4:</a:t>
            </a:r>
            <a:r>
              <a:rPr lang="zh-CN" altLang="en-US" dirty="0"/>
              <a:t> </a:t>
            </a:r>
            <a:r>
              <a:rPr lang="en-US" altLang="zh-CN" dirty="0"/>
              <a:t>Once the newly copied Survey is onscreen, modify the title.</a:t>
            </a:r>
          </a:p>
          <a:p>
            <a:r>
              <a:rPr lang="en-US" altLang="zh-CN" dirty="0"/>
              <a:t>	Step 5: Make all the modifications for the new survey. The system automatically saves changes</a:t>
            </a:r>
          </a:p>
          <a:p>
            <a:r>
              <a:rPr lang="en-US" altLang="zh-CN" dirty="0"/>
              <a:t>	Step 6: Click the Survey Editor option at the top left-hand side to get out of editing mode</a:t>
            </a:r>
          </a:p>
          <a:p>
            <a:r>
              <a:rPr lang="en-US" altLang="zh-CN" dirty="0"/>
              <a:t>	Step 7: Under section “Customized Survey” - double click survey title newly created</a:t>
            </a:r>
          </a:p>
          <a:p>
            <a:r>
              <a:rPr lang="en-US" altLang="zh-CN" dirty="0"/>
              <a:t>	Step 8: Click ‘Add factory’ </a:t>
            </a:r>
          </a:p>
          <a:p>
            <a:r>
              <a:rPr lang="en-US" altLang="zh-CN" dirty="0"/>
              <a:t>	Step 9: Choose time period you wish to deploy survey and click ‘Next’</a:t>
            </a:r>
          </a:p>
          <a:p>
            <a:r>
              <a:rPr lang="en-US" altLang="zh-CN" dirty="0"/>
              <a:t>	Step 10: Select the factories will deployed and click ‘Next’</a:t>
            </a:r>
          </a:p>
          <a:p>
            <a:r>
              <a:rPr lang="en-US" altLang="zh-CN" dirty="0"/>
              <a:t>	Step 11: Confirm the information and then select ‘Complete’</a:t>
            </a:r>
          </a:p>
          <a:p>
            <a:r>
              <a:rPr lang="en-US" altLang="zh-CN" dirty="0"/>
              <a:t>	Step 12: Reports and Progress: To view the data select ”Overview” for aggregated view; or 			“Results” to view an individual factory. Export Data to excel.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Member: Quick Guide, from copied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0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4BF077-EBF7-9BB1-4683-E6E91890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for modifying copied surveys</a:t>
            </a:r>
            <a:br>
              <a:rPr lang="en-US" dirty="0"/>
            </a:br>
            <a:r>
              <a:rPr lang="en-US" sz="2200" dirty="0"/>
              <a:t>Step 1: click Action, then copy the chosen survey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9383-BC66-62D6-4160-330D0B38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77966-E30A-297E-B4B7-202C785B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" t="8819" r="1123" b="14014"/>
          <a:stretch/>
        </p:blipFill>
        <p:spPr>
          <a:xfrm>
            <a:off x="298579" y="1153520"/>
            <a:ext cx="8546841" cy="3818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B6FDB-FE3F-ABAA-5C16-C3B97E6543DD}"/>
              </a:ext>
            </a:extLst>
          </p:cNvPr>
          <p:cNvSpPr/>
          <p:nvPr/>
        </p:nvSpPr>
        <p:spPr>
          <a:xfrm>
            <a:off x="7536801" y="1931276"/>
            <a:ext cx="1334278" cy="807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5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706AD0-FEE6-F20D-6518-6EC4D45E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45" y="1312595"/>
            <a:ext cx="7768981" cy="336008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F0A0F9-7578-2670-2FB4-06BC92B8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Steps for modifying copied surveys</a:t>
            </a:r>
            <a:br>
              <a:rPr lang="en-US" sz="2300" dirty="0"/>
            </a:br>
            <a:r>
              <a:rPr lang="en-US" sz="2300" dirty="0"/>
              <a:t>Step 2: click Ok to confirm copying of survey</a:t>
            </a:r>
            <a:endParaRPr lang="en-GB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BBBF-329B-FEED-A9E7-65D953A5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126CBD-0C49-3F46-B559-30ED74EEC48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115B23-6810-3FCE-1401-6C365C47D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319" y="1197429"/>
            <a:ext cx="7361137" cy="37897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3C5441-8146-A09D-0070-18BFEF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Steps for modifying copied surveys</a:t>
            </a:r>
            <a:br>
              <a:rPr lang="en-US" sz="2800" dirty="0"/>
            </a:br>
            <a:r>
              <a:rPr lang="en-US" sz="2200" dirty="0"/>
              <a:t>Step 3: Modify the title and content. Then publish and deploy as normal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B6C5-5EDB-BB07-AB06-27B9DDE3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D6BCF-5754-C4C2-8A54-F5C596883AA0}"/>
              </a:ext>
            </a:extLst>
          </p:cNvPr>
          <p:cNvSpPr/>
          <p:nvPr/>
        </p:nvSpPr>
        <p:spPr>
          <a:xfrm>
            <a:off x="4030824" y="1583684"/>
            <a:ext cx="2118049" cy="461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83929-6FBD-6024-2B6E-695A6AED5DA0}"/>
              </a:ext>
            </a:extLst>
          </p:cNvPr>
          <p:cNvSpPr/>
          <p:nvPr/>
        </p:nvSpPr>
        <p:spPr>
          <a:xfrm>
            <a:off x="1941018" y="1899182"/>
            <a:ext cx="1163038" cy="375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995BA-5E33-EBEB-70B2-A7BF83ABD04F}"/>
              </a:ext>
            </a:extLst>
          </p:cNvPr>
          <p:cNvSpPr/>
          <p:nvPr/>
        </p:nvSpPr>
        <p:spPr>
          <a:xfrm>
            <a:off x="1988314" y="2333298"/>
            <a:ext cx="2118049" cy="174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4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092" y="962573"/>
            <a:ext cx="9046464" cy="364212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600" dirty="0"/>
          </a:p>
          <a:p>
            <a:r>
              <a:rPr lang="en-CN" b="1" dirty="0"/>
              <a:t>	</a:t>
            </a:r>
            <a:r>
              <a:rPr lang="en-CN" b="1" u="sng" dirty="0"/>
              <a:t>Quick Steps : </a:t>
            </a:r>
          </a:p>
          <a:p>
            <a:r>
              <a:rPr lang="en-CN" dirty="0"/>
              <a:t>	</a:t>
            </a:r>
          </a:p>
          <a:p>
            <a:r>
              <a:rPr lang="en-US" altLang="zh-CN" dirty="0"/>
              <a:t>	Step 1: Enter login Credentials </a:t>
            </a:r>
            <a:r>
              <a:rPr lang="en-US" dirty="0">
                <a:hlinkClick r:id="rId3"/>
              </a:rPr>
              <a:t>https://rba.ifuli.cn/login/index.html</a:t>
            </a:r>
            <a:r>
              <a:rPr lang="en-US" dirty="0"/>
              <a:t>. S</a:t>
            </a:r>
            <a:r>
              <a:rPr lang="en-US" altLang="zh-CN" dirty="0"/>
              <a:t>elect ‘Get Started’</a:t>
            </a:r>
          </a:p>
          <a:p>
            <a:r>
              <a:rPr lang="en-US" altLang="zh-CN" dirty="0"/>
              <a:t>	Step 2: Click ‘Create Survey’ in Customized Survey page</a:t>
            </a:r>
          </a:p>
          <a:p>
            <a:r>
              <a:rPr lang="en-US" altLang="zh-CN" dirty="0"/>
              <a:t>	Step 3: Fill in survey title and click ‘OK’ </a:t>
            </a:r>
          </a:p>
          <a:p>
            <a:r>
              <a:rPr lang="en-US" altLang="zh-CN" dirty="0"/>
              <a:t>	Step 4:</a:t>
            </a:r>
            <a:r>
              <a:rPr lang="zh-CN" altLang="en-US" dirty="0"/>
              <a:t> </a:t>
            </a:r>
            <a:r>
              <a:rPr lang="en-US" altLang="zh-CN" dirty="0"/>
              <a:t>Create survey by dragging question type to box. </a:t>
            </a:r>
          </a:p>
          <a:p>
            <a:r>
              <a:rPr lang="en-US" altLang="zh-CN" dirty="0"/>
              <a:t>	Step 5: Click ‘Publish’ to deploy to factories</a:t>
            </a:r>
          </a:p>
          <a:p>
            <a:r>
              <a:rPr lang="en-US" altLang="zh-CN" dirty="0"/>
              <a:t>	Step 6: Under section “Customized Survey” - double click survey title previously created</a:t>
            </a:r>
          </a:p>
          <a:p>
            <a:r>
              <a:rPr lang="en-US" altLang="zh-CN" dirty="0"/>
              <a:t>	Step 7: Click ‘Add factory’ </a:t>
            </a:r>
          </a:p>
          <a:p>
            <a:r>
              <a:rPr lang="en-US" altLang="zh-CN" dirty="0"/>
              <a:t>	Step 8: Choose time period you wish to deploy survey and click ‘Next’</a:t>
            </a:r>
          </a:p>
          <a:p>
            <a:r>
              <a:rPr lang="en-US" altLang="zh-CN" dirty="0"/>
              <a:t>	Step 9: Select the factories will deployed and click ‘Next’</a:t>
            </a:r>
          </a:p>
          <a:p>
            <a:r>
              <a:rPr lang="en-US" altLang="zh-CN" dirty="0"/>
              <a:t>	Step 10: Confirm the information and then select ‘Complete’</a:t>
            </a:r>
          </a:p>
          <a:p>
            <a:r>
              <a:rPr lang="en-US" altLang="zh-CN" dirty="0"/>
              <a:t>	Step 11: Reports and Progress: To view the data select ”Overview” for aggregated view; or 			“Results” to view an individual factory. Export Data to excel.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Member: Quick Guide, from scratch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39884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Enter login credentials; select ‘Get Started’ to deploy custom and RBA designed surveys.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A58B61C1-E6EE-5F45-947D-25AE55F2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255" y="1295400"/>
            <a:ext cx="7101129" cy="3654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圆角矩形 17">
            <a:extLst>
              <a:ext uri="{FF2B5EF4-FFF2-40B4-BE49-F238E27FC236}">
                <a16:creationId xmlns:a16="http://schemas.microsoft.com/office/drawing/2014/main" id="{F8DBBCBD-4DDE-2041-807B-D82204AC376E}"/>
              </a:ext>
            </a:extLst>
          </p:cNvPr>
          <p:cNvSpPr/>
          <p:nvPr/>
        </p:nvSpPr>
        <p:spPr>
          <a:xfrm>
            <a:off x="3804745" y="3723460"/>
            <a:ext cx="1080106" cy="3860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079E4-B427-D64F-9C22-98843A50D53C}"/>
              </a:ext>
            </a:extLst>
          </p:cNvPr>
          <p:cNvSpPr txBox="1"/>
          <p:nvPr/>
        </p:nvSpPr>
        <p:spPr>
          <a:xfrm>
            <a:off x="2532990" y="2039008"/>
            <a:ext cx="861848" cy="19969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8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867" y="230505"/>
            <a:ext cx="769313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altLang="zh-CN" dirty="0"/>
              <a:t>2</a:t>
            </a:r>
            <a:r>
              <a:rPr lang="en-US" dirty="0"/>
              <a:t>: Click </a:t>
            </a:r>
            <a:r>
              <a:rPr lang="en-US" altLang="zh-CN" dirty="0"/>
              <a:t>‘</a:t>
            </a:r>
            <a:r>
              <a:rPr lang="en-US" u="sng" dirty="0"/>
              <a:t>Create Survey</a:t>
            </a:r>
            <a:r>
              <a:rPr lang="en-US" dirty="0"/>
              <a:t>’ in </a:t>
            </a:r>
            <a:r>
              <a:rPr lang="en-US" i="1" dirty="0"/>
              <a:t>customized survey</a:t>
            </a:r>
            <a:br>
              <a:rPr lang="en-US" dirty="0"/>
            </a:br>
            <a:r>
              <a:rPr lang="en-US" sz="1800" dirty="0"/>
              <a:t>(Note: Section “</a:t>
            </a:r>
            <a:r>
              <a:rPr lang="en-US" sz="1800" dirty="0">
                <a:solidFill>
                  <a:schemeClr val="accent6"/>
                </a:solidFill>
              </a:rPr>
              <a:t>Deploy RBA Survey</a:t>
            </a:r>
            <a:r>
              <a:rPr lang="en-US" sz="1800" dirty="0"/>
              <a:t>” is to deploy RBA developed surveys)</a:t>
            </a:r>
            <a:endParaRPr lang="en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内容占位符 6">
            <a:extLst>
              <a:ext uri="{FF2B5EF4-FFF2-40B4-BE49-F238E27FC236}">
                <a16:creationId xmlns:a16="http://schemas.microsoft.com/office/drawing/2014/main" id="{6C08D050-8ADD-7E4D-8E60-1EF09416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44269"/>
            <a:ext cx="7610585" cy="369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CCC13FD9-67B5-A447-9C9F-41CA55C6071C}"/>
              </a:ext>
            </a:extLst>
          </p:cNvPr>
          <p:cNvSpPr/>
          <p:nvPr/>
        </p:nvSpPr>
        <p:spPr>
          <a:xfrm>
            <a:off x="457200" y="241935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A2C08F75-F25D-6143-A68D-C48C5B2C4F40}"/>
              </a:ext>
            </a:extLst>
          </p:cNvPr>
          <p:cNvSpPr/>
          <p:nvPr/>
        </p:nvSpPr>
        <p:spPr>
          <a:xfrm>
            <a:off x="1701981" y="204216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826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/>
          </a:bodyPr>
          <a:lstStyle/>
          <a:p>
            <a:r>
              <a:rPr lang="en-US" dirty="0"/>
              <a:t>Step 3: Fill in survey title and click ‘OK’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内容占位符 8">
            <a:extLst>
              <a:ext uri="{FF2B5EF4-FFF2-40B4-BE49-F238E27FC236}">
                <a16:creationId xmlns:a16="http://schemas.microsoft.com/office/drawing/2014/main" id="{7AC6B2AB-D5DA-E64B-A003-929D158C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7502513" cy="3756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FE552D54-A781-D042-8863-ADD286ADED3C}"/>
              </a:ext>
            </a:extLst>
          </p:cNvPr>
          <p:cNvSpPr/>
          <p:nvPr/>
        </p:nvSpPr>
        <p:spPr>
          <a:xfrm>
            <a:off x="2715873" y="2235200"/>
            <a:ext cx="280416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5FCCF6D3-B990-384E-9B6E-B54033B5586A}"/>
              </a:ext>
            </a:extLst>
          </p:cNvPr>
          <p:cNvSpPr/>
          <p:nvPr/>
        </p:nvSpPr>
        <p:spPr>
          <a:xfrm>
            <a:off x="5394787" y="2666691"/>
            <a:ext cx="41148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842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altLang="zh-CN" dirty="0"/>
              <a:t>4</a:t>
            </a:r>
            <a:r>
              <a:rPr lang="en-US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Create survey by dragging </a:t>
            </a:r>
            <a:r>
              <a:rPr lang="en-US" altLang="zh-CN" i="1" dirty="0"/>
              <a:t>question type</a:t>
            </a:r>
            <a:r>
              <a:rPr lang="en-US" altLang="zh-CN" dirty="0"/>
              <a:t>.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内容占位符 2">
            <a:extLst>
              <a:ext uri="{FF2B5EF4-FFF2-40B4-BE49-F238E27FC236}">
                <a16:creationId xmlns:a16="http://schemas.microsoft.com/office/drawing/2014/main" id="{AE6FF4B0-2E05-634C-A1C0-5AA6F2A67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295400"/>
            <a:ext cx="7603068" cy="369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EBB43-F52A-A046-875B-141D254FC9C4}"/>
              </a:ext>
            </a:extLst>
          </p:cNvPr>
          <p:cNvSpPr txBox="1"/>
          <p:nvPr/>
        </p:nvSpPr>
        <p:spPr>
          <a:xfrm flipH="1">
            <a:off x="773671" y="1628761"/>
            <a:ext cx="1040524" cy="2358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33EC8-4A6F-D44C-8024-44515AC6EC80}"/>
              </a:ext>
            </a:extLst>
          </p:cNvPr>
          <p:cNvSpPr txBox="1"/>
          <p:nvPr/>
        </p:nvSpPr>
        <p:spPr>
          <a:xfrm>
            <a:off x="3069019" y="3208467"/>
            <a:ext cx="2564524" cy="45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8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60" y="205979"/>
            <a:ext cx="755649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When finished creating survey, select ‘Publish’ 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Note: Once you select publish, you are now ready to deploy the survey. </a:t>
            </a:r>
            <a:endParaRPr lang="en-C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内容占位符 2">
            <a:extLst>
              <a:ext uri="{FF2B5EF4-FFF2-40B4-BE49-F238E27FC236}">
                <a16:creationId xmlns:a16="http://schemas.microsoft.com/office/drawing/2014/main" id="{C24C92A7-C1A6-A94E-B8AB-8E07EF1D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89" y="1295400"/>
            <a:ext cx="7630341" cy="3745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3D13F916-4200-9845-835B-E9ECBC928A80}"/>
              </a:ext>
            </a:extLst>
          </p:cNvPr>
          <p:cNvSpPr/>
          <p:nvPr/>
        </p:nvSpPr>
        <p:spPr>
          <a:xfrm>
            <a:off x="7274560" y="129540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269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Under section ‘Customized Survey’ – </a:t>
            </a:r>
            <a:br>
              <a:rPr lang="en-US" dirty="0"/>
            </a:br>
            <a:r>
              <a:rPr lang="en-US" dirty="0"/>
              <a:t>Double click survey title previously created</a:t>
            </a:r>
            <a:br>
              <a:rPr lang="en-US" dirty="0"/>
            </a:br>
            <a:endParaRPr lang="en-C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内容占位符 7">
            <a:extLst>
              <a:ext uri="{FF2B5EF4-FFF2-40B4-BE49-F238E27FC236}">
                <a16:creationId xmlns:a16="http://schemas.microsoft.com/office/drawing/2014/main" id="{BDB59B7C-7E95-0C42-9496-93F599372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379" y="1295400"/>
            <a:ext cx="7351401" cy="3642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F6912D5D-C25D-8143-8268-73905A546C06}"/>
              </a:ext>
            </a:extLst>
          </p:cNvPr>
          <p:cNvSpPr/>
          <p:nvPr/>
        </p:nvSpPr>
        <p:spPr>
          <a:xfrm>
            <a:off x="1836869" y="2526424"/>
            <a:ext cx="1100082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BCC03B7-CF64-1C46-8C1C-A5E186263E5F}"/>
              </a:ext>
            </a:extLst>
          </p:cNvPr>
          <p:cNvSpPr/>
          <p:nvPr/>
        </p:nvSpPr>
        <p:spPr>
          <a:xfrm>
            <a:off x="126123" y="2426574"/>
            <a:ext cx="577007" cy="19772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C7EDDB-4291-8F40-AA55-B798854C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266788" cy="857250"/>
          </a:xfrm>
        </p:spPr>
        <p:txBody>
          <a:bodyPr>
            <a:normAutofit/>
          </a:bodyPr>
          <a:lstStyle/>
          <a:p>
            <a:r>
              <a:rPr lang="en-US" dirty="0"/>
              <a:t>Step 7: Click ‘Add factory’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C7C1-FFEB-9C40-9F3D-A58A9D90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D0E55A4F-4813-8B47-B1F3-BEB18503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7528921" cy="3740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55C69AB8-E932-534E-B3F1-96AB65E7942D}"/>
              </a:ext>
            </a:extLst>
          </p:cNvPr>
          <p:cNvSpPr/>
          <p:nvPr/>
        </p:nvSpPr>
        <p:spPr>
          <a:xfrm>
            <a:off x="1587501" y="2571750"/>
            <a:ext cx="965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033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2D7970A5A4D9A879E514AF03F90" ma:contentTypeVersion="16" ma:contentTypeDescription="Create a new document." ma:contentTypeScope="" ma:versionID="1b39a1125b86421c3d8e4613260c6121">
  <xsd:schema xmlns:xsd="http://www.w3.org/2001/XMLSchema" xmlns:xs="http://www.w3.org/2001/XMLSchema" xmlns:p="http://schemas.microsoft.com/office/2006/metadata/properties" xmlns:ns2="9b2bfabb-6366-4119-b6ef-b9bae26c0b90" xmlns:ns3="a54701f6-876b-4337-a24e-543e1bd311e6" targetNamespace="http://schemas.microsoft.com/office/2006/metadata/properties" ma:root="true" ma:fieldsID="45a76eb85f599a74bdda206609ad7dcd" ns2:_="" ns3:_="">
    <xsd:import namespace="9b2bfabb-6366-4119-b6ef-b9bae26c0b90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bfabb-6366-4119-b6ef-b9bae26c0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eacbc6a-4045-4560-9815-9aa6ec6f58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3bed9da-1518-4688-be5a-2028fa3eb8eb}" ma:internalName="TaxCatchAll" ma:showField="CatchAllData" ma:web="a54701f6-876b-4337-a24e-543e1bd31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2bfabb-6366-4119-b6ef-b9bae26c0b90">
      <Terms xmlns="http://schemas.microsoft.com/office/infopath/2007/PartnerControls"/>
    </lcf76f155ced4ddcb4097134ff3c332f>
    <TaxCatchAll xmlns="a54701f6-876b-4337-a24e-543e1bd311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89029-F025-443B-82B5-ABE4A6B34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2bfabb-6366-4119-b6ef-b9bae26c0b90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b2bfabb-6366-4119-b6ef-b9bae26c0b90"/>
  </ds:schemaRefs>
</ds:datastoreItem>
</file>

<file path=customXml/itemProps3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6154</TotalTime>
  <Words>756</Words>
  <Application>Microsoft Office PowerPoint</Application>
  <PresentationFormat>On-screen Show (16:9)</PresentationFormat>
  <Paragraphs>66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</vt:lpstr>
      <vt:lpstr>Office Theme</vt:lpstr>
      <vt:lpstr>Member Quick Guide:  How to Create a Customized Survey</vt:lpstr>
      <vt:lpstr>Member: Quick Guide, from scratch survey</vt:lpstr>
      <vt:lpstr>Step 1: Enter login credentials; select ‘Get Started’ to deploy custom and RBA designed surveys. </vt:lpstr>
      <vt:lpstr>Step 2: Click ‘Create Survey’ in customized survey (Note: Section “Deploy RBA Survey” is to deploy RBA developed surveys)</vt:lpstr>
      <vt:lpstr>Step 3: Fill in survey title and click ‘OK’</vt:lpstr>
      <vt:lpstr>Step 4: Create survey by dragging question type. </vt:lpstr>
      <vt:lpstr>Step 5: When finished creating survey, select ‘Publish’   Note: Once you select publish, you are now ready to deploy the survey. </vt:lpstr>
      <vt:lpstr>Step 6: Under section ‘Customized Survey’ –  Double click survey title previously created </vt:lpstr>
      <vt:lpstr>Step 7: Click ‘Add factory’ </vt:lpstr>
      <vt:lpstr>Step 8: Choose time period to deploy and click ‘Next’</vt:lpstr>
      <vt:lpstr>Step 9: Select the factories to be deployed and click ‘Next’</vt:lpstr>
      <vt:lpstr>Step 10: Confirm the factory information, and then select ‘Complete’.</vt:lpstr>
      <vt:lpstr>Note: Once deployed, you can find the factory QR and status of those you have deployed. </vt:lpstr>
      <vt:lpstr>Step 11: Reports and Progress: Check data report for this survey by selecting ”Summary Report”</vt:lpstr>
      <vt:lpstr>Overview -  provides member aggregated view  Results -   provides an individual factory view Filters –   segment results into via country and time. </vt:lpstr>
      <vt:lpstr>Member: Quick Guide, from copied survey</vt:lpstr>
      <vt:lpstr>Steps for modifying copied surveys Step 1: click Action, then copy the chosen survey</vt:lpstr>
      <vt:lpstr>Steps for modifying copied surveys Step 2: click Ok to confirm copying of survey</vt:lpstr>
      <vt:lpstr>Steps for modifying copied surveys Step 3: Modify the title and content. Then publish and deploy as normal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Charmaine Nuguid</cp:lastModifiedBy>
  <cp:revision>195</cp:revision>
  <cp:lastPrinted>2021-07-22T09:39:55Z</cp:lastPrinted>
  <dcterms:created xsi:type="dcterms:W3CDTF">2020-10-19T19:35:05Z</dcterms:created>
  <dcterms:modified xsi:type="dcterms:W3CDTF">2023-04-21T05:44:36Z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