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ysyhWSrA8fnAPz4wg9LpR2A7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Overview 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video, we will teach you How can employee use the Feedback Tool &amp; What is the Escalation Feature?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5e3457d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5e3457dd_0_1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Product 2: Single Feedback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scanning the QR Code, you will directly go to a web browser, which only includes the Feedback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1)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Enter your Employee ID or Mobile Number for Username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Then, enter your choice of Password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[Register or Login]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a category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the feedback content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32" name="Google Shape;2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[Submit]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[Phone Number] button &amp; enter your phone number. Then please save the screenshot of this QR Code.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system will send you an SMS notification whenever the factory responds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 check for a response from the factory, please scan this QR Code from your screenshot.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Bryant send the escalation feature details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a5e3457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4a5e3457dd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Member has deployed the tool to the factory, the QR Code will be automatically emailed to the factory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Factory will then print out a QR Code poster &amp; position it in common areas such as production floor, canteen, dormitory, rest room, or parking lot.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Workers scan the QR Code &amp; access the tool.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a5e3457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4a5e3457dd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There Are 2 Options For Worker to Access the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Depending on Member’s decision to either deploy Product 1 or 2, the Factory will then receive the QR Code with the corresponding product option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a5e3457d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a5e3457dd_0_9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Product 1: Full App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scanning the QR Code, you will be prompted to install the RBA Voices app.  This app will includes multiple features such as: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-Feedback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-Survey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-Worker Learning Academy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Click download &amp; install the app.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Open the App &amp; Sign up.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Username should be your Employee ID or Mobile Number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the first time login, you can set the password according to your own choice.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Once you have completed sign up, please remember your choice of password for future login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0a4d8881d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[Feedback]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[Select a category]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50a4d8881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the topic that is relevant to your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your feedback content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(insert an demo inquiry)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[Submit] to send the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5)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Login periodically to check for a response from the factory.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Once the communication is closed by the factory, the worker will have the ability to rate the experience.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7" name="Google Shape;1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case you do NOT know how to submit Feedback, please click on [How To] to view the step-by-step instruction video or reach the [Contact] hotline</a:t>
            </a:r>
            <a:endParaRPr/>
          </a:p>
        </p:txBody>
      </p:sp>
      <p:sp>
        <p:nvSpPr>
          <p:cNvPr id="200" name="Google Shape;2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Tool Overview: </a:t>
            </a:r>
            <a:br>
              <a:rPr lang="en-US" dirty="0">
                <a:latin typeface="Arial"/>
                <a:ea typeface="Arial"/>
                <a:cs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Workers can use the 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Feedback Tool</a:t>
            </a:r>
            <a:br>
              <a:rPr lang="en-US" dirty="0">
                <a:latin typeface="Arial"/>
                <a:ea typeface="Arial"/>
                <a:cs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&amp; Escalation feature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a5e3457dd_0_18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Product Option 2: </a:t>
            </a:r>
            <a:r>
              <a:rPr lang="en-US" dirty="0">
                <a:solidFill>
                  <a:srgbClr val="FF0505"/>
                </a:solidFill>
                <a:latin typeface="Arial"/>
                <a:ea typeface="Arial"/>
                <a:cs typeface="Arial"/>
                <a:sym typeface="Arial"/>
              </a:rPr>
              <a:t>Single Feedback Tool </a:t>
            </a:r>
            <a:r>
              <a:rPr lang="en-US" sz="1000" dirty="0">
                <a:solidFill>
                  <a:srgbClr val="FF0505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000" dirty="0">
              <a:solidFill>
                <a:srgbClr val="FF05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4a5e3457dd_0_18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4" name="Google Shape;224;g14a5e3457dd_0_188"/>
          <p:cNvSpPr txBox="1">
            <a:spLocks noGrp="1"/>
          </p:cNvSpPr>
          <p:nvPr>
            <p:ph type="body" idx="1"/>
          </p:nvPr>
        </p:nvSpPr>
        <p:spPr>
          <a:xfrm>
            <a:off x="274644" y="869997"/>
            <a:ext cx="623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After scanning the QR Code, you will be directed to a web browser.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1.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Enter your Employee ID or Mobile Number for Username.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Then, enter your choice of Password.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25;g14a5e3457dd_0_188">
            <a:extLst>
              <a:ext uri="{FF2B5EF4-FFF2-40B4-BE49-F238E27FC236}">
                <a16:creationId xmlns:a16="http://schemas.microsoft.com/office/drawing/2014/main" id="{71FEA234-215E-BACF-75B6-B4A67F48D5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89" y="2114387"/>
            <a:ext cx="2547901" cy="2856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226;g14a5e3457dd_0_188">
            <a:extLst>
              <a:ext uri="{FF2B5EF4-FFF2-40B4-BE49-F238E27FC236}">
                <a16:creationId xmlns:a16="http://schemas.microsoft.com/office/drawing/2014/main" id="{EDDCF71D-0641-C536-8E55-9C2596A4904E}"/>
              </a:ext>
            </a:extLst>
          </p:cNvPr>
          <p:cNvSpPr/>
          <p:nvPr/>
        </p:nvSpPr>
        <p:spPr>
          <a:xfrm>
            <a:off x="3473074" y="3226440"/>
            <a:ext cx="2838791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28;g14a5e3457dd_0_188">
            <a:extLst>
              <a:ext uri="{FF2B5EF4-FFF2-40B4-BE49-F238E27FC236}">
                <a16:creationId xmlns:a16="http://schemas.microsoft.com/office/drawing/2014/main" id="{73CFC8BE-9452-F6A1-5830-21BA300BBF69}"/>
              </a:ext>
            </a:extLst>
          </p:cNvPr>
          <p:cNvSpPr/>
          <p:nvPr/>
        </p:nvSpPr>
        <p:spPr>
          <a:xfrm>
            <a:off x="3465676" y="2251181"/>
            <a:ext cx="2780634" cy="85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rgbClr val="FF0000"/>
                </a:solidFill>
              </a:rPr>
              <a:t>Please remember your choice of password for future login.</a:t>
            </a:r>
            <a:endParaRPr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5" name="Google Shape;229;g14a5e3457dd_0_188">
            <a:extLst>
              <a:ext uri="{FF2B5EF4-FFF2-40B4-BE49-F238E27FC236}">
                <a16:creationId xmlns:a16="http://schemas.microsoft.com/office/drawing/2014/main" id="{93134074-7E07-1EB6-B070-8961425295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1635" y="2321778"/>
            <a:ext cx="248716" cy="2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9;g14a5e3457dd_0_188">
            <a:extLst>
              <a:ext uri="{FF2B5EF4-FFF2-40B4-BE49-F238E27FC236}">
                <a16:creationId xmlns:a16="http://schemas.microsoft.com/office/drawing/2014/main" id="{5DD948AA-9CC4-AF27-8E52-9CE91B9A0C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629" y="1341400"/>
            <a:ext cx="2316741" cy="3709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7;g14a5e3457dd_0_188">
            <a:extLst>
              <a:ext uri="{FF2B5EF4-FFF2-40B4-BE49-F238E27FC236}">
                <a16:creationId xmlns:a16="http://schemas.microsoft.com/office/drawing/2014/main" id="{50158822-FBF7-DCDA-2B96-768C035BE972}"/>
              </a:ext>
            </a:extLst>
          </p:cNvPr>
          <p:cNvSpPr/>
          <p:nvPr/>
        </p:nvSpPr>
        <p:spPr>
          <a:xfrm>
            <a:off x="6461628" y="2222403"/>
            <a:ext cx="2316741" cy="140255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>
                <a:solidFill>
                  <a:srgbClr val="FF0505"/>
                </a:solidFill>
              </a:rPr>
              <a:t>Step 2. </a:t>
            </a:r>
            <a:r>
              <a:rPr lang="en-US" sz="1600" i="0" u="none" strike="noStrike" cap="none">
                <a:solidFill>
                  <a:schemeClr val="lt1"/>
                </a:solidFill>
              </a:rPr>
              <a:t>Click on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[Submit a request]</a:t>
            </a:r>
            <a:r>
              <a:rPr lang="en-US" sz="1600" i="0" u="none" strike="noStrike" cap="none">
                <a:solidFill>
                  <a:schemeClr val="lt1"/>
                </a:solidFill>
              </a:rPr>
              <a:t>  &gt; Select a category &gt; Enter the feedback content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t="3467" b="5984"/>
          <a:stretch/>
        </p:blipFill>
        <p:spPr>
          <a:xfrm>
            <a:off x="3328474" y="521208"/>
            <a:ext cx="2487053" cy="45300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37" name="Google Shape;237;p30"/>
          <p:cNvSpPr/>
          <p:nvPr/>
        </p:nvSpPr>
        <p:spPr>
          <a:xfrm>
            <a:off x="3342867" y="828260"/>
            <a:ext cx="2472660" cy="52346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2744383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5874724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6473208" y="517528"/>
            <a:ext cx="2375404" cy="45383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41" name="Google Shape;241;p30"/>
          <p:cNvSpPr/>
          <p:nvPr/>
        </p:nvSpPr>
        <p:spPr>
          <a:xfrm>
            <a:off x="6473208" y="1498551"/>
            <a:ext cx="2354522" cy="3552712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309782" y="521208"/>
            <a:ext cx="2375404" cy="4530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43" name="Google Shape;243;p30"/>
          <p:cNvSpPr/>
          <p:nvPr/>
        </p:nvSpPr>
        <p:spPr>
          <a:xfrm>
            <a:off x="1116504" y="4741235"/>
            <a:ext cx="1568700" cy="28155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09" y="797105"/>
            <a:ext cx="2621191" cy="4261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 t="5830"/>
          <a:stretch/>
        </p:blipFill>
        <p:spPr>
          <a:xfrm>
            <a:off x="3506022" y="797105"/>
            <a:ext cx="2401876" cy="4261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50" name="Google Shape;250;p31"/>
          <p:cNvSpPr/>
          <p:nvPr/>
        </p:nvSpPr>
        <p:spPr>
          <a:xfrm>
            <a:off x="0" y="1"/>
            <a:ext cx="9144000" cy="730102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31909" y="4402160"/>
            <a:ext cx="2621191" cy="37220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3506022" y="4278449"/>
            <a:ext cx="2401876" cy="37220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2929796" y="2255416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0" y="0"/>
            <a:ext cx="9144000" cy="65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505"/>
                </a:solidFill>
              </a:rPr>
              <a:t>Step 3.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Click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[Submit]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&gt; Click on the Phone Number &amp; enter your </a:t>
            </a:r>
            <a:r>
              <a:rPr lang="en-US" sz="1600" dirty="0">
                <a:solidFill>
                  <a:schemeClr val="lt1"/>
                </a:solidFill>
              </a:rPr>
              <a:t>cellphone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number </a:t>
            </a:r>
            <a:r>
              <a:rPr lang="en-US" sz="1000" i="0" u="none" strike="noStrike" cap="none" dirty="0">
                <a:solidFill>
                  <a:schemeClr val="lt1"/>
                </a:solidFill>
              </a:rPr>
              <a:t>(optional)</a:t>
            </a:r>
            <a:endParaRPr sz="10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		             screenshot and save the QR Code.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" name="Google Shape;255;p31">
            <a:extLst>
              <a:ext uri="{FF2B5EF4-FFF2-40B4-BE49-F238E27FC236}">
                <a16:creationId xmlns:a16="http://schemas.microsoft.com/office/drawing/2014/main" id="{5B9842C2-0424-7810-6240-A592C8B2A9F5}"/>
              </a:ext>
            </a:extLst>
          </p:cNvPr>
          <p:cNvSpPr/>
          <p:nvPr/>
        </p:nvSpPr>
        <p:spPr>
          <a:xfrm>
            <a:off x="6104997" y="1543506"/>
            <a:ext cx="2910363" cy="7979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rgbClr val="FF0000"/>
                </a:solidFill>
              </a:rPr>
              <a:t>You can scan the QR Code periodically to check for a response from the factory. </a:t>
            </a:r>
          </a:p>
        </p:txBody>
      </p:sp>
      <p:pic>
        <p:nvPicPr>
          <p:cNvPr id="4" name="Google Shape;256;p31">
            <a:extLst>
              <a:ext uri="{FF2B5EF4-FFF2-40B4-BE49-F238E27FC236}">
                <a16:creationId xmlns:a16="http://schemas.microsoft.com/office/drawing/2014/main" id="{FACFDF19-E8F9-7F65-C1A7-F116C5BD8D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5104" y="1609345"/>
            <a:ext cx="230147" cy="219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5;p31">
            <a:extLst>
              <a:ext uri="{FF2B5EF4-FFF2-40B4-BE49-F238E27FC236}">
                <a16:creationId xmlns:a16="http://schemas.microsoft.com/office/drawing/2014/main" id="{C4ED7ABA-8FF1-F81D-3ECE-73BE2597B2DE}"/>
              </a:ext>
            </a:extLst>
          </p:cNvPr>
          <p:cNvSpPr/>
          <p:nvPr/>
        </p:nvSpPr>
        <p:spPr>
          <a:xfrm>
            <a:off x="6104997" y="2454087"/>
            <a:ext cx="2910363" cy="937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rgbClr val="FF0000"/>
                </a:solidFill>
              </a:rPr>
              <a:t>If you entered your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phone </a:t>
            </a:r>
            <a:r>
              <a:rPr lang="en-US" sz="1200" b="1" dirty="0">
                <a:solidFill>
                  <a:srgbClr val="FF0000"/>
                </a:solidFill>
              </a:rPr>
              <a:t>n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umber </a:t>
            </a:r>
            <a:r>
              <a:rPr lang="en-US" sz="1200" i="0" u="none" strike="noStrike" cap="none" dirty="0">
                <a:solidFill>
                  <a:srgbClr val="FF0000"/>
                </a:solidFill>
              </a:rPr>
              <a:t>on this page, please wait for the system to send </a:t>
            </a:r>
            <a:r>
              <a:rPr lang="en-US" sz="1200" dirty="0">
                <a:solidFill>
                  <a:srgbClr val="FF0000"/>
                </a:solidFill>
              </a:rPr>
              <a:t>you an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SMS notification </a:t>
            </a:r>
            <a:r>
              <a:rPr lang="en-US" sz="1200" dirty="0">
                <a:solidFill>
                  <a:srgbClr val="FF0000"/>
                </a:solidFill>
              </a:rPr>
              <a:t>when</a:t>
            </a:r>
            <a:r>
              <a:rPr lang="en-US" sz="1200" i="0" u="none" strike="noStrike" cap="none" dirty="0">
                <a:solidFill>
                  <a:srgbClr val="FF0000"/>
                </a:solidFill>
              </a:rPr>
              <a:t> the factory responds to your feedback. </a:t>
            </a:r>
            <a:endParaRPr sz="800" i="0" u="none" strike="noStrike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Escalation feature </a:t>
            </a:r>
            <a:r>
              <a:rPr lang="en-US" sz="1000" dirty="0">
                <a:latin typeface="Arial"/>
                <a:ea typeface="Arial"/>
                <a:cs typeface="Arial"/>
                <a:sym typeface="Arial"/>
              </a:rPr>
              <a:t>(optional)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t="4558" b="43797"/>
          <a:stretch/>
        </p:blipFill>
        <p:spPr>
          <a:xfrm>
            <a:off x="165651" y="1201428"/>
            <a:ext cx="3842297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 t="4400"/>
          <a:stretch/>
        </p:blipFill>
        <p:spPr>
          <a:xfrm>
            <a:off x="4326968" y="1201428"/>
            <a:ext cx="2154180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266" name="Google Shape;266;p32"/>
          <p:cNvCxnSpPr/>
          <p:nvPr/>
        </p:nvCxnSpPr>
        <p:spPr>
          <a:xfrm>
            <a:off x="2914024" y="3923708"/>
            <a:ext cx="0" cy="669557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7" name="Google Shape;267;p32"/>
          <p:cNvSpPr/>
          <p:nvPr/>
        </p:nvSpPr>
        <p:spPr>
          <a:xfrm>
            <a:off x="2531959" y="3629446"/>
            <a:ext cx="764131" cy="294262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2113280" y="4609950"/>
            <a:ext cx="1630459" cy="294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rgbClr val="FF0000"/>
                </a:solidFill>
              </a:rPr>
              <a:t>     Submit Escalation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3" name="Google Shape;268;p32">
            <a:extLst>
              <a:ext uri="{FF2B5EF4-FFF2-40B4-BE49-F238E27FC236}">
                <a16:creationId xmlns:a16="http://schemas.microsoft.com/office/drawing/2014/main" id="{26F8A687-1BB6-6044-BF98-A5BB248B8E6B}"/>
              </a:ext>
            </a:extLst>
          </p:cNvPr>
          <p:cNvSpPr/>
          <p:nvPr/>
        </p:nvSpPr>
        <p:spPr>
          <a:xfrm>
            <a:off x="6745357" y="2067339"/>
            <a:ext cx="2240745" cy="1562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When can a worker raise Escalation?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Hour-based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Specified categories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Who can view or reply to escalated feedback?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4" name="Google Shape;271;p32">
            <a:extLst>
              <a:ext uri="{FF2B5EF4-FFF2-40B4-BE49-F238E27FC236}">
                <a16:creationId xmlns:a16="http://schemas.microsoft.com/office/drawing/2014/main" id="{F6FFA903-0FF7-86C4-B3A9-764A1490D5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0212" y="4674413"/>
            <a:ext cx="180249" cy="184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14a5e3457dd_0_0"/>
          <p:cNvGrpSpPr/>
          <p:nvPr/>
        </p:nvGrpSpPr>
        <p:grpSpPr>
          <a:xfrm rot="444443">
            <a:off x="5019356" y="1906701"/>
            <a:ext cx="3067687" cy="3147864"/>
            <a:chOff x="4398500" y="1993599"/>
            <a:chExt cx="3046675" cy="3149900"/>
          </a:xfrm>
        </p:grpSpPr>
        <p:pic>
          <p:nvPicPr>
            <p:cNvPr id="90" name="Google Shape;90;g14a5e3457dd_0_0"/>
            <p:cNvPicPr preferRelativeResize="0"/>
            <p:nvPr/>
          </p:nvPicPr>
          <p:blipFill rotWithShape="1">
            <a:blip r:embed="rId3">
              <a:alphaModFix/>
            </a:blip>
            <a:srcRect l="11581" t="10638" r="13891" b="12318"/>
            <a:stretch/>
          </p:blipFill>
          <p:spPr>
            <a:xfrm>
              <a:off x="4398500" y="1993599"/>
              <a:ext cx="3046675" cy="314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14a5e3457dd_0_0"/>
            <p:cNvPicPr preferRelativeResize="0"/>
            <p:nvPr/>
          </p:nvPicPr>
          <p:blipFill rotWithShape="1">
            <a:blip r:embed="rId4">
              <a:alphaModFix/>
            </a:blip>
            <a:srcRect t="3467" b="5984"/>
            <a:stretch/>
          </p:blipFill>
          <p:spPr>
            <a:xfrm>
              <a:off x="5307125" y="2240250"/>
              <a:ext cx="1336574" cy="26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g14a5e3457dd_0_0"/>
          <p:cNvSpPr txBox="1">
            <a:spLocks noGrp="1"/>
          </p:cNvSpPr>
          <p:nvPr>
            <p:ph type="body" idx="1"/>
          </p:nvPr>
        </p:nvSpPr>
        <p:spPr>
          <a:xfrm>
            <a:off x="547141" y="4508825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/>
          </a:p>
        </p:txBody>
      </p:sp>
      <p:sp>
        <p:nvSpPr>
          <p:cNvPr id="93" name="Google Shape;93;g14a5e3457dd_0_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Workers Can Use the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4a5e3457dd_0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5" name="Google Shape;95;g14a5e3457dd_0_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g14a5e3457dd_0_0"/>
          <p:cNvSpPr txBox="1"/>
          <p:nvPr/>
        </p:nvSpPr>
        <p:spPr>
          <a:xfrm>
            <a:off x="4033" y="1175041"/>
            <a:ext cx="9140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After Member has deployed the tool to the factory, the QR Code will be automatically emailed to the factory.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Factory will then print out QR Code </a:t>
            </a:r>
            <a:r>
              <a:rPr lang="en-US" sz="1400" i="0" u="none" strike="noStrike" cap="none" dirty="0">
                <a:solidFill>
                  <a:srgbClr val="FF0000"/>
                </a:solidFill>
              </a:rPr>
              <a:t>poster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&amp; position it in common areas such as production floor, canteen, dormitory, rest room, or parking lot.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Workers scan the QR Code &amp; access the tool.</a:t>
            </a:r>
            <a:endParaRPr sz="1406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97" name="Google Shape;97;g14a5e3457dd_0_0" descr="What is a QR code and are they safe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758945"/>
            <a:ext cx="4164141" cy="238455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4a5e3457dd_0_0"/>
          <p:cNvSpPr/>
          <p:nvPr/>
        </p:nvSpPr>
        <p:spPr>
          <a:xfrm>
            <a:off x="4003985" y="3364687"/>
            <a:ext cx="12246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a5e3457dd_0_1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2 Options For Worker to Access the Tool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4a5e3457dd_0_13"/>
          <p:cNvSpPr/>
          <p:nvPr/>
        </p:nvSpPr>
        <p:spPr>
          <a:xfrm>
            <a:off x="-25" y="1134125"/>
            <a:ext cx="9144000" cy="65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00"/>
                </a:solidFill>
              </a:rPr>
              <a:t>Depending on Member’s decision to either deploy Product 1 or 2, </a:t>
            </a:r>
            <a:endParaRPr sz="1600" b="1" i="0" u="none" strike="noStrike" cap="none" dirty="0">
              <a:solidFill>
                <a:srgbClr val="FFFF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00"/>
                </a:solidFill>
              </a:rPr>
              <a:t>the Factory will receive </a:t>
            </a:r>
            <a:r>
              <a:rPr lang="en-US" sz="1600" b="1" dirty="0">
                <a:solidFill>
                  <a:srgbClr val="FFFF00"/>
                </a:solidFill>
              </a:rPr>
              <a:t>a</a:t>
            </a:r>
            <a:r>
              <a:rPr lang="en-US" sz="1600" b="1" i="0" u="none" strike="noStrike" cap="none" dirty="0">
                <a:solidFill>
                  <a:srgbClr val="FFFF00"/>
                </a:solidFill>
              </a:rPr>
              <a:t> QR Code with the corresponding product option</a:t>
            </a:r>
            <a:endParaRPr sz="1600" b="1" i="0" u="none" strike="noStrike" cap="none" dirty="0">
              <a:solidFill>
                <a:srgbClr val="FFFF00"/>
              </a:solidFill>
            </a:endParaRPr>
          </a:p>
        </p:txBody>
      </p:sp>
      <p:sp>
        <p:nvSpPr>
          <p:cNvPr id="105" name="Google Shape;105;g14a5e3457dd_0_13"/>
          <p:cNvSpPr/>
          <p:nvPr/>
        </p:nvSpPr>
        <p:spPr>
          <a:xfrm>
            <a:off x="4554449" y="1803271"/>
            <a:ext cx="39600" cy="328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106" name="Google Shape;106;g14a5e3457dd_0_13"/>
          <p:cNvSpPr txBox="1"/>
          <p:nvPr/>
        </p:nvSpPr>
        <p:spPr>
          <a:xfrm>
            <a:off x="278603" y="1890636"/>
            <a:ext cx="36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</a:rPr>
              <a:t>Product 1: Full App</a:t>
            </a:r>
            <a:endParaRPr sz="2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07" name="Google Shape;107;g14a5e3457dd_0_13"/>
          <p:cNvSpPr txBox="1"/>
          <p:nvPr/>
        </p:nvSpPr>
        <p:spPr>
          <a:xfrm>
            <a:off x="4607276" y="1890636"/>
            <a:ext cx="45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</a:rPr>
              <a:t>Product 2: Single Feedback Tool</a:t>
            </a:r>
            <a:endParaRPr sz="2000" b="1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08" name="Google Shape;108;g14a5e3457dd_0_13"/>
          <p:cNvSpPr txBox="1"/>
          <p:nvPr/>
        </p:nvSpPr>
        <p:spPr>
          <a:xfrm>
            <a:off x="426422" y="2360375"/>
            <a:ext cx="3953421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After scanning the QR Code, worker will be prompted to install the </a:t>
            </a:r>
            <a:r>
              <a:rPr lang="en-US" sz="1400" b="1" i="0" u="none" strike="noStrike" cap="none" dirty="0">
                <a:solidFill>
                  <a:schemeClr val="dk1"/>
                </a:solidFill>
              </a:rPr>
              <a:t>RBA Voices App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which includes multiple features: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Feedback Tool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Survey Tool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Worker Learning Academy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09" name="Google Shape;109;g14a5e3457dd_0_13"/>
          <p:cNvSpPr txBox="1"/>
          <p:nvPr/>
        </p:nvSpPr>
        <p:spPr>
          <a:xfrm>
            <a:off x="4847126" y="2360375"/>
            <a:ext cx="397882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After scanning the QR Code, worker will</a:t>
            </a:r>
            <a:r>
              <a:rPr lang="en-US" sz="1400" i="0" u="none" strike="noStrike" cap="none" dirty="0">
                <a:solidFill>
                  <a:srgbClr val="000000"/>
                </a:solidFill>
              </a:rPr>
              <a:t> directly go to a </a:t>
            </a:r>
            <a:r>
              <a:rPr lang="en-US" sz="1400" b="1" i="0" u="none" strike="noStrike" cap="none" dirty="0">
                <a:solidFill>
                  <a:srgbClr val="000000"/>
                </a:solidFill>
              </a:rPr>
              <a:t>web browser</a:t>
            </a:r>
            <a:r>
              <a:rPr lang="en-US" b="1" dirty="0"/>
              <a:t> </a:t>
            </a:r>
            <a:r>
              <a:rPr lang="en-US" sz="1400" i="0" u="none" strike="noStrike" cap="none" dirty="0">
                <a:solidFill>
                  <a:srgbClr val="000000"/>
                </a:solidFill>
              </a:rPr>
              <a:t>which only includes: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Feedback Tool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4a5e3457dd_0_96"/>
          <p:cNvPicPr preferRelativeResize="0"/>
          <p:nvPr/>
        </p:nvPicPr>
        <p:blipFill rotWithShape="1">
          <a:blip r:embed="rId3">
            <a:alphaModFix/>
          </a:blip>
          <a:srcRect l="4470" t="-3640" r="-4470" b="3638"/>
          <a:stretch/>
        </p:blipFill>
        <p:spPr>
          <a:xfrm>
            <a:off x="6556175" y="1341625"/>
            <a:ext cx="2536726" cy="39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4a5e3457dd_0_9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Option 1: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Full App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4a5e3457dd_0_96"/>
          <p:cNvSpPr txBox="1">
            <a:spLocks noGrp="1"/>
          </p:cNvSpPr>
          <p:nvPr>
            <p:ph type="body" idx="1"/>
          </p:nvPr>
        </p:nvSpPr>
        <p:spPr>
          <a:xfrm>
            <a:off x="477076" y="890870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After scanning the QR Code, you will be prompted to install the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RBA Voices app.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Install the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RBA Voices App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&amp; Sign up for a new account.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14a5e3457dd_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00" y="1944925"/>
            <a:ext cx="2244452" cy="29926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18" name="Google Shape;118;g14a5e3457dd_0_96"/>
          <p:cNvGrpSpPr/>
          <p:nvPr/>
        </p:nvGrpSpPr>
        <p:grpSpPr>
          <a:xfrm>
            <a:off x="3620153" y="1354867"/>
            <a:ext cx="2536719" cy="3924983"/>
            <a:chOff x="3312454" y="-212549"/>
            <a:chExt cx="4274889" cy="7179409"/>
          </a:xfrm>
        </p:grpSpPr>
        <p:pic>
          <p:nvPicPr>
            <p:cNvPr id="119" name="Google Shape;119;g14a5e3457dd_0_96"/>
            <p:cNvPicPr preferRelativeResize="0"/>
            <p:nvPr/>
          </p:nvPicPr>
          <p:blipFill rotWithShape="1">
            <a:blip r:embed="rId3">
              <a:alphaModFix/>
            </a:blip>
            <a:srcRect l="4470" t="-3640" r="-4470" b="3638"/>
            <a:stretch/>
          </p:blipFill>
          <p:spPr>
            <a:xfrm>
              <a:off x="3312454" y="-212549"/>
              <a:ext cx="4274889" cy="7179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14a5e3457dd_0_96"/>
            <p:cNvSpPr/>
            <p:nvPr/>
          </p:nvSpPr>
          <p:spPr>
            <a:xfrm>
              <a:off x="4054504" y="3305437"/>
              <a:ext cx="2459400" cy="119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g14a5e3457dd_0_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8712" y="3523570"/>
              <a:ext cx="2350645" cy="754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g14a5e3457dd_0_96"/>
          <p:cNvSpPr/>
          <p:nvPr/>
        </p:nvSpPr>
        <p:spPr>
          <a:xfrm>
            <a:off x="4092618" y="3410487"/>
            <a:ext cx="1395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4a5e3457dd_0_96"/>
          <p:cNvSpPr/>
          <p:nvPr/>
        </p:nvSpPr>
        <p:spPr>
          <a:xfrm>
            <a:off x="4187950" y="4601749"/>
            <a:ext cx="1283700" cy="273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on both IOS &amp; Android</a:t>
            </a:r>
            <a:endParaRPr sz="900" b="1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g14a5e3457dd_0_96"/>
          <p:cNvSpPr/>
          <p:nvPr/>
        </p:nvSpPr>
        <p:spPr>
          <a:xfrm>
            <a:off x="6917562" y="2853917"/>
            <a:ext cx="854700" cy="1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4a5e3457dd_0_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7550" y="1897025"/>
            <a:ext cx="1599550" cy="31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4a5e3457dd_0_96"/>
          <p:cNvSpPr/>
          <p:nvPr/>
        </p:nvSpPr>
        <p:spPr>
          <a:xfrm>
            <a:off x="7325245" y="3748675"/>
            <a:ext cx="447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4a5e3457dd_0_96"/>
          <p:cNvSpPr/>
          <p:nvPr/>
        </p:nvSpPr>
        <p:spPr>
          <a:xfrm>
            <a:off x="5629063" y="3719125"/>
            <a:ext cx="1587300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4a5e3457dd_0_96"/>
          <p:cNvSpPr/>
          <p:nvPr/>
        </p:nvSpPr>
        <p:spPr>
          <a:xfrm>
            <a:off x="3125450" y="3380925"/>
            <a:ext cx="899100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0" y="0"/>
            <a:ext cx="9144000" cy="9675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03583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</a:rPr>
              <a:t>Step 2.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Open the App &amp; Sign up. </a:t>
            </a:r>
            <a:endParaRPr sz="1600" i="0" u="none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Your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Username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should be your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Employee ID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or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Mobile Number.</a:t>
            </a:r>
            <a:endParaRPr sz="1600" b="1" i="0" u="none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For the first time login, you can set the password according to your own choice.</a:t>
            </a:r>
            <a:endParaRPr sz="16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208200" y="3167270"/>
            <a:ext cx="2707200" cy="9827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Once you have completed sign up,</a:t>
            </a: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 please remember your choice of password for future login.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78" y="1013725"/>
            <a:ext cx="2225847" cy="3951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38" name="Google Shape;138;p26"/>
          <p:cNvSpPr/>
          <p:nvPr/>
        </p:nvSpPr>
        <p:spPr>
          <a:xfrm>
            <a:off x="1205948" y="3347223"/>
            <a:ext cx="540334" cy="4863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6"/>
          <p:cNvGrpSpPr/>
          <p:nvPr/>
        </p:nvGrpSpPr>
        <p:grpSpPr>
          <a:xfrm>
            <a:off x="3627950" y="1013725"/>
            <a:ext cx="2159657" cy="3951976"/>
            <a:chOff x="3627950" y="1013725"/>
            <a:chExt cx="2159657" cy="3951976"/>
          </a:xfrm>
        </p:grpSpPr>
        <p:pic>
          <p:nvPicPr>
            <p:cNvPr id="140" name="Google Shape;140;p26"/>
            <p:cNvPicPr preferRelativeResize="0"/>
            <p:nvPr/>
          </p:nvPicPr>
          <p:blipFill rotWithShape="1">
            <a:blip r:embed="rId4">
              <a:alphaModFix/>
            </a:blip>
            <a:srcRect b="9917"/>
            <a:stretch/>
          </p:blipFill>
          <p:spPr>
            <a:xfrm>
              <a:off x="3627950" y="1013725"/>
              <a:ext cx="2159657" cy="39519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41" name="Google Shape;141;p26"/>
            <p:cNvSpPr/>
            <p:nvPr/>
          </p:nvSpPr>
          <p:spPr>
            <a:xfrm>
              <a:off x="3740243" y="2281398"/>
              <a:ext cx="12447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Factory 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3740243" y="2630532"/>
              <a:ext cx="16635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Employee ID or Mobile #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740243" y="2862061"/>
              <a:ext cx="16635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Employee’s Choice of Password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26"/>
          <p:cNvSpPr/>
          <p:nvPr/>
        </p:nvSpPr>
        <p:spPr>
          <a:xfrm>
            <a:off x="6208200" y="1791200"/>
            <a:ext cx="2707200" cy="114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Please check if the </a:t>
            </a:r>
            <a:r>
              <a:rPr lang="en-US" sz="1200" b="1" i="0" u="none" strike="noStrike" cap="none" dirty="0">
                <a:solidFill>
                  <a:srgbClr val="FFFF00"/>
                </a:solidFill>
                <a:highlight>
                  <a:srgbClr val="FF0000"/>
                </a:highlight>
              </a:rPr>
              <a:t>Factory Name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is correct. This will ensure that your feedback will be responded to by your factory manager.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9749" y="1863285"/>
            <a:ext cx="204099" cy="204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6"/>
          <p:cNvCxnSpPr>
            <a:cxnSpLocks/>
            <a:stCxn id="145" idx="1"/>
          </p:cNvCxnSpPr>
          <p:nvPr/>
        </p:nvCxnSpPr>
        <p:spPr>
          <a:xfrm flipH="1">
            <a:off x="4572000" y="2365700"/>
            <a:ext cx="1636200" cy="0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" name="Google Shape;146;p26">
            <a:extLst>
              <a:ext uri="{FF2B5EF4-FFF2-40B4-BE49-F238E27FC236}">
                <a16:creationId xmlns:a16="http://schemas.microsoft.com/office/drawing/2014/main" id="{0413F0F0-3AB5-714B-3F06-A76A92E46A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9750" y="3245173"/>
            <a:ext cx="204099" cy="2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4;p26">
            <a:extLst>
              <a:ext uri="{FF2B5EF4-FFF2-40B4-BE49-F238E27FC236}">
                <a16:creationId xmlns:a16="http://schemas.microsoft.com/office/drawing/2014/main" id="{D93991BB-7BD1-E4A0-B53A-6928F8C0BC8B}"/>
              </a:ext>
            </a:extLst>
          </p:cNvPr>
          <p:cNvSpPr/>
          <p:nvPr/>
        </p:nvSpPr>
        <p:spPr>
          <a:xfrm>
            <a:off x="3028082" y="2424655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0a4d8881d_0_113"/>
          <p:cNvSpPr/>
          <p:nvPr/>
        </p:nvSpPr>
        <p:spPr>
          <a:xfrm>
            <a:off x="0" y="0"/>
            <a:ext cx="9144000" cy="4479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50a4d8881d_0_113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</a:rPr>
              <a:t>Step 3.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>
                <a:solidFill>
                  <a:schemeClr val="lt1"/>
                </a:solidFill>
              </a:rPr>
              <a:t>Select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[Feedback] </a:t>
            </a:r>
            <a:r>
              <a:rPr lang="en-US" sz="1600" i="0" u="none" strike="noStrike" cap="none">
                <a:solidFill>
                  <a:schemeClr val="lt1"/>
                </a:solidFill>
              </a:rPr>
              <a:t>Tool -&gt; Click on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[Submit a request]</a:t>
            </a:r>
            <a:r>
              <a:rPr lang="en-US" sz="1600" i="0" u="none" strike="noStrike" cap="none">
                <a:solidFill>
                  <a:schemeClr val="lt1"/>
                </a:solidFill>
              </a:rPr>
              <a:t>  -&gt; Click on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[Select a category]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54" name="Google Shape;154;g150a4d8881d_0_113"/>
          <p:cNvPicPr preferRelativeResize="0"/>
          <p:nvPr/>
        </p:nvPicPr>
        <p:blipFill rotWithShape="1">
          <a:blip r:embed="rId3">
            <a:alphaModFix/>
          </a:blip>
          <a:srcRect t="3368" b="2503"/>
          <a:stretch/>
        </p:blipFill>
        <p:spPr>
          <a:xfrm>
            <a:off x="318831" y="467031"/>
            <a:ext cx="2363025" cy="4526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g150a4d8881d_0_113"/>
          <p:cNvPicPr preferRelativeResize="0"/>
          <p:nvPr/>
        </p:nvPicPr>
        <p:blipFill rotWithShape="1">
          <a:blip r:embed="rId4">
            <a:alphaModFix/>
          </a:blip>
          <a:srcRect t="3467" b="5984"/>
          <a:stretch/>
        </p:blipFill>
        <p:spPr>
          <a:xfrm>
            <a:off x="6364546" y="486289"/>
            <a:ext cx="2388254" cy="4517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6" name="Google Shape;156;g150a4d8881d_0_113"/>
          <p:cNvSpPr/>
          <p:nvPr/>
        </p:nvSpPr>
        <p:spPr>
          <a:xfrm>
            <a:off x="921026" y="1402805"/>
            <a:ext cx="583096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50a4d8881d_0_113"/>
          <p:cNvSpPr/>
          <p:nvPr/>
        </p:nvSpPr>
        <p:spPr>
          <a:xfrm>
            <a:off x="6364546" y="808125"/>
            <a:ext cx="2388254" cy="51046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50a4d8881d_0_113"/>
          <p:cNvSpPr/>
          <p:nvPr/>
        </p:nvSpPr>
        <p:spPr>
          <a:xfrm>
            <a:off x="2791978" y="2390080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50a4d8881d_0_113"/>
          <p:cNvSpPr/>
          <p:nvPr/>
        </p:nvSpPr>
        <p:spPr>
          <a:xfrm>
            <a:off x="5783514" y="2390078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50a4d8881d_0_113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3414676" y="467031"/>
            <a:ext cx="2284983" cy="45268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2" name="Google Shape;162;g150a4d8881d_0_113"/>
          <p:cNvSpPr/>
          <p:nvPr/>
        </p:nvSpPr>
        <p:spPr>
          <a:xfrm>
            <a:off x="4171676" y="4630707"/>
            <a:ext cx="1528704" cy="4479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t="10317" b="4760"/>
          <a:stretch/>
        </p:blipFill>
        <p:spPr>
          <a:xfrm>
            <a:off x="403477" y="574851"/>
            <a:ext cx="2375183" cy="4457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3406483" y="473413"/>
            <a:ext cx="2354265" cy="4670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171" name="Google Shape;171;p27"/>
          <p:cNvCxnSpPr/>
          <p:nvPr/>
        </p:nvCxnSpPr>
        <p:spPr>
          <a:xfrm>
            <a:off x="3984774" y="3612128"/>
            <a:ext cx="2296767" cy="562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72" name="Google Shape;172;p27"/>
          <p:cNvCxnSpPr/>
          <p:nvPr/>
        </p:nvCxnSpPr>
        <p:spPr>
          <a:xfrm>
            <a:off x="5678763" y="4171136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73" name="Google Shape;173;p27"/>
          <p:cNvSpPr txBox="1"/>
          <p:nvPr/>
        </p:nvSpPr>
        <p:spPr>
          <a:xfrm>
            <a:off x="6241785" y="1286864"/>
            <a:ext cx="2686050" cy="144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Worker types in their support request / inquiry / complaint / suggestion</a:t>
            </a:r>
            <a:endParaRPr sz="12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6211647" y="3490450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photos from phone for evidence </a:t>
            </a:r>
            <a:r>
              <a:rPr lang="en-US" sz="8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8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218273" y="4055348"/>
            <a:ext cx="2925677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 to send Feedback anonymously </a:t>
            </a:r>
            <a:r>
              <a:rPr lang="en-US" sz="8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8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</a:rPr>
              <a:t>Step 4.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Select the topic </a:t>
            </a:r>
            <a:r>
              <a:rPr lang="en-US" sz="1600" dirty="0">
                <a:solidFill>
                  <a:schemeClr val="lt1"/>
                </a:solidFill>
              </a:rPr>
              <a:t>that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is relevant to your Feedback -&gt; Enter Feedback content -&gt;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[Submit]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432138" y="1403011"/>
            <a:ext cx="2313292" cy="362965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437478" y="1510032"/>
            <a:ext cx="2323270" cy="148332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7"/>
          <p:cNvCxnSpPr/>
          <p:nvPr/>
        </p:nvCxnSpPr>
        <p:spPr>
          <a:xfrm>
            <a:off x="5672137" y="1518742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0" name="Google Shape;180;p27"/>
          <p:cNvSpPr/>
          <p:nvPr/>
        </p:nvSpPr>
        <p:spPr>
          <a:xfrm>
            <a:off x="3460794" y="3374795"/>
            <a:ext cx="477598" cy="51738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18273" y="4513600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Leave phone number &amp; request factory to call back </a:t>
            </a:r>
            <a:r>
              <a:rPr lang="en-US" sz="8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8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>
            <a:off x="5672137" y="4637861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3" name="Google Shape;183;p27"/>
          <p:cNvSpPr/>
          <p:nvPr/>
        </p:nvSpPr>
        <p:spPr>
          <a:xfrm>
            <a:off x="2838093" y="241229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3430851" y="4783221"/>
            <a:ext cx="2296767" cy="3410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t="18429"/>
          <a:stretch/>
        </p:blipFill>
        <p:spPr>
          <a:xfrm>
            <a:off x="248257" y="447831"/>
            <a:ext cx="2388255" cy="4517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0" name="Google Shape;190;p28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0" y="597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505"/>
                </a:solidFill>
              </a:rPr>
              <a:t>Step 5.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Login periodically to check for </a:t>
            </a:r>
            <a:r>
              <a:rPr lang="en-US" sz="1600" dirty="0">
                <a:solidFill>
                  <a:schemeClr val="lt1"/>
                </a:solidFill>
              </a:rPr>
              <a:t>a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response from the factory. 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9007" y="2445404"/>
            <a:ext cx="934586" cy="2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8907"/>
          <a:stretch/>
        </p:blipFill>
        <p:spPr>
          <a:xfrm>
            <a:off x="3310161" y="1613154"/>
            <a:ext cx="5589676" cy="33518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4" name="Google Shape;194;p28"/>
          <p:cNvSpPr/>
          <p:nvPr/>
        </p:nvSpPr>
        <p:spPr>
          <a:xfrm>
            <a:off x="244162" y="1636289"/>
            <a:ext cx="2388255" cy="117929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3310162" y="630272"/>
            <a:ext cx="5589676" cy="982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the communication is closed by the factory, </a:t>
            </a:r>
            <a:endParaRPr sz="16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worker will have the ability to rate their experience</a:t>
            </a:r>
            <a:r>
              <a:rPr lang="en-US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2731855" y="2182920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96;p28">
            <a:extLst>
              <a:ext uri="{FF2B5EF4-FFF2-40B4-BE49-F238E27FC236}">
                <a16:creationId xmlns:a16="http://schemas.microsoft.com/office/drawing/2014/main" id="{AA768F8E-CBE9-25AF-7E5E-FAC1B67EDF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3646" y="740551"/>
            <a:ext cx="204099" cy="20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C68AD2F-D7E2-DE42-9DD5-44DC5D3B91DB}"/>
              </a:ext>
            </a:extLst>
          </p:cNvPr>
          <p:cNvGrpSpPr/>
          <p:nvPr/>
        </p:nvGrpSpPr>
        <p:grpSpPr>
          <a:xfrm>
            <a:off x="6220167" y="821634"/>
            <a:ext cx="2577600" cy="3934676"/>
            <a:chOff x="6220167" y="821634"/>
            <a:chExt cx="2577600" cy="393467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F20F360-3236-4B4D-A052-59655DC38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167" y="821634"/>
              <a:ext cx="2577600" cy="3934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Google Shape;208;p29">
              <a:extLst>
                <a:ext uri="{FF2B5EF4-FFF2-40B4-BE49-F238E27FC236}">
                  <a16:creationId xmlns:a16="http://schemas.microsoft.com/office/drawing/2014/main" id="{26FFFBB5-9CC9-9942-86DF-0DEBE04FEF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5802" y="2085461"/>
              <a:ext cx="1708293" cy="16987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9"/>
          <p:cNvGrpSpPr/>
          <p:nvPr/>
        </p:nvGrpSpPr>
        <p:grpSpPr>
          <a:xfrm>
            <a:off x="3193570" y="795140"/>
            <a:ext cx="2498239" cy="4186221"/>
            <a:chOff x="4136571" y="811401"/>
            <a:chExt cx="3367549" cy="5835352"/>
          </a:xfrm>
        </p:grpSpPr>
        <p:pic>
          <p:nvPicPr>
            <p:cNvPr id="203" name="Google Shape;203;p29"/>
            <p:cNvPicPr preferRelativeResize="0"/>
            <p:nvPr/>
          </p:nvPicPr>
          <p:blipFill rotWithShape="1">
            <a:blip r:embed="rId5">
              <a:alphaModFix/>
            </a:blip>
            <a:srcRect t="5208" r="5440" b="22943"/>
            <a:stretch/>
          </p:blipFill>
          <p:spPr>
            <a:xfrm>
              <a:off x="4136571" y="811401"/>
              <a:ext cx="3367548" cy="535528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204" name="Google Shape;204;p29"/>
            <p:cNvSpPr txBox="1"/>
            <p:nvPr/>
          </p:nvSpPr>
          <p:spPr>
            <a:xfrm>
              <a:off x="4136572" y="6166683"/>
              <a:ext cx="3367548" cy="48007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</a:rPr>
                <a:t>Multi-Languages Contact List</a:t>
              </a: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207" name="Google Shape;207;p29"/>
          <p:cNvSpPr txBox="1"/>
          <p:nvPr/>
        </p:nvSpPr>
        <p:spPr>
          <a:xfrm>
            <a:off x="6210582" y="4639948"/>
            <a:ext cx="2587185" cy="341413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lt1"/>
                </a:solidFill>
              </a:rPr>
              <a:t>Step-by Step Instruction Video 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04" y="2022346"/>
            <a:ext cx="1702096" cy="1619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>
            <a:off x="0" y="-1"/>
            <a:ext cx="9144000" cy="725577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205409" y="-2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In case you do </a:t>
            </a:r>
            <a:r>
              <a:rPr lang="en-US" sz="1600" i="0" u="sng" strike="noStrike" cap="none" dirty="0">
                <a:solidFill>
                  <a:schemeClr val="lt1"/>
                </a:solidFill>
              </a:rPr>
              <a:t>NOT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know how to submit Feedback, </a:t>
            </a:r>
            <a:endParaRPr sz="1600" i="0" u="none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solidFill>
                  <a:schemeClr val="lt1"/>
                </a:solidFill>
              </a:rPr>
              <a:t>C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lick on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[How To]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to view the step-by-step instruction video or reach the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[Contact]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hotline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6">
            <a:alphaModFix/>
          </a:blip>
          <a:srcRect t="4753" b="3636"/>
          <a:stretch/>
        </p:blipFill>
        <p:spPr>
          <a:xfrm>
            <a:off x="345876" y="795141"/>
            <a:ext cx="2206630" cy="41862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12" name="Google Shape;212;p29"/>
          <p:cNvSpPr/>
          <p:nvPr/>
        </p:nvSpPr>
        <p:spPr>
          <a:xfrm>
            <a:off x="355228" y="4650087"/>
            <a:ext cx="847200" cy="357778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13D221-6DCB-3C20-8AE8-C9F50B6380B1}"/>
              </a:ext>
            </a:extLst>
          </p:cNvPr>
          <p:cNvCxnSpPr>
            <a:cxnSpLocks/>
          </p:cNvCxnSpPr>
          <p:nvPr/>
        </p:nvCxnSpPr>
        <p:spPr>
          <a:xfrm>
            <a:off x="602974" y="2507529"/>
            <a:ext cx="0" cy="2142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0543ED-4082-D45E-93C2-217508303E63}"/>
              </a:ext>
            </a:extLst>
          </p:cNvPr>
          <p:cNvCxnSpPr/>
          <p:nvPr/>
        </p:nvCxnSpPr>
        <p:spPr>
          <a:xfrm>
            <a:off x="583096" y="2507529"/>
            <a:ext cx="2769704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F2E6D5-E741-0B49-4EBB-5753024BD4BA}"/>
              </a:ext>
            </a:extLst>
          </p:cNvPr>
          <p:cNvCxnSpPr>
            <a:cxnSpLocks/>
          </p:cNvCxnSpPr>
          <p:nvPr/>
        </p:nvCxnSpPr>
        <p:spPr>
          <a:xfrm>
            <a:off x="950568" y="3322598"/>
            <a:ext cx="0" cy="1327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6D3D44-64D2-21F4-31A9-AFF45F459E57}"/>
              </a:ext>
            </a:extLst>
          </p:cNvPr>
          <p:cNvCxnSpPr>
            <a:cxnSpLocks/>
          </p:cNvCxnSpPr>
          <p:nvPr/>
        </p:nvCxnSpPr>
        <p:spPr>
          <a:xfrm>
            <a:off x="930000" y="3337965"/>
            <a:ext cx="5439471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1139</Words>
  <Application>Microsoft Macintosh PowerPoint</Application>
  <PresentationFormat>全屏显示(16:9)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Calibri</vt:lpstr>
      <vt:lpstr>Office Theme</vt:lpstr>
      <vt:lpstr>Tool Overview:  How Workers can use the  Feedback Tool &amp; Escalation feature</vt:lpstr>
      <vt:lpstr>How Workers Can Use the Tool</vt:lpstr>
      <vt:lpstr>There Are 2 Options For Worker to Access the Tool</vt:lpstr>
      <vt:lpstr>Product Option 1: Full App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 Option 2: Single Feedback Tool (optional)</vt:lpstr>
      <vt:lpstr>PowerPoint 演示文稿</vt:lpstr>
      <vt:lpstr>PowerPoint 演示文稿</vt:lpstr>
      <vt:lpstr>Escalation feature (optional)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Overview:  How mployee use the  Feedback Tool &amp; Escalation feature</dc:title>
  <dc:creator>Deborah Albers</dc:creator>
  <cp:lastModifiedBy>Microsoft Office User</cp:lastModifiedBy>
  <cp:revision>11</cp:revision>
  <dcterms:created xsi:type="dcterms:W3CDTF">2020-10-19T19:35:05Z</dcterms:created>
  <dcterms:modified xsi:type="dcterms:W3CDTF">2022-09-20T05:54:31Z</dcterms:modified>
</cp:coreProperties>
</file>