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7010400" cy="92964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TmWIfJuA0l0fYggdCXNadDclb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1" autoAdjust="0"/>
  </p:normalViewPr>
  <p:slideViewPr>
    <p:cSldViewPr snapToGrid="0">
      <p:cViewPr varScale="1">
        <p:scale>
          <a:sx n="96" d="100"/>
          <a:sy n="96" d="100"/>
        </p:scale>
        <p:origin x="420" y="60"/>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Welcome to Factory Quick Guide Video</a:t>
            </a:r>
            <a:endParaRPr dirty="0"/>
          </a:p>
          <a:p>
            <a:pPr marL="0" lvl="0" indent="0" algn="l" rtl="0">
              <a:lnSpc>
                <a:spcPct val="100000"/>
              </a:lnSpc>
              <a:spcBef>
                <a:spcPts val="0"/>
              </a:spcBef>
              <a:spcAft>
                <a:spcPts val="0"/>
              </a:spcAft>
              <a:buClr>
                <a:schemeClr val="dk1"/>
              </a:buClr>
              <a:buSzPts val="1400"/>
              <a:buFont typeface="Arial"/>
              <a:buNone/>
            </a:pPr>
            <a:r>
              <a:rPr lang="en-US" dirty="0"/>
              <a:t>In this video, we will teach you How To Deploy the Feedback Tool To Your Workers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a5e3457d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4a5e3457dd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First, let’s take a look at the overall Tool Deployment Process</a:t>
            </a:r>
            <a:endParaRPr dirty="0"/>
          </a:p>
          <a:p>
            <a:pPr marL="0" lvl="0" indent="0" algn="l" rtl="0">
              <a:lnSpc>
                <a:spcPct val="100000"/>
              </a:lnSpc>
              <a:spcBef>
                <a:spcPts val="0"/>
              </a:spcBef>
              <a:spcAft>
                <a:spcPts val="0"/>
              </a:spcAft>
              <a:buSzPts val="1400"/>
              <a:buNone/>
            </a:pPr>
            <a:r>
              <a:rPr lang="en-US" dirty="0"/>
              <a:t>By now you have already received the Onboarding Email</a:t>
            </a:r>
            <a:endParaRPr dirty="0"/>
          </a:p>
          <a:p>
            <a:pPr marL="0" lvl="0" indent="0" algn="l" rtl="0">
              <a:lnSpc>
                <a:spcPct val="100000"/>
              </a:lnSpc>
              <a:spcBef>
                <a:spcPts val="0"/>
              </a:spcBef>
              <a:spcAft>
                <a:spcPts val="0"/>
              </a:spcAft>
              <a:buSzPts val="1400"/>
              <a:buNone/>
            </a:pPr>
            <a:r>
              <a:rPr lang="en-US" dirty="0"/>
              <a:t>In this video, we will guide you through the key contents which are included in that email</a:t>
            </a:r>
            <a:endParaRPr dirty="0"/>
          </a:p>
          <a:p>
            <a:pPr marL="0" lvl="0" indent="0" algn="l" rtl="0">
              <a:lnSpc>
                <a:spcPct val="100000"/>
              </a:lnSpc>
              <a:spcBef>
                <a:spcPts val="0"/>
              </a:spcBef>
              <a:spcAft>
                <a:spcPts val="0"/>
              </a:spcAft>
              <a:buSzPts val="1400"/>
              <a:buNone/>
            </a:pPr>
            <a:r>
              <a:rPr lang="en-US" dirty="0"/>
              <a:t>Next, We will also teach you how to print out the Feedback Tool Promotion Poster, where to position it within your factory</a:t>
            </a:r>
            <a:endParaRPr dirty="0"/>
          </a:p>
          <a:p>
            <a:pPr marL="0" lvl="0" indent="0" algn="l" rtl="0">
              <a:lnSpc>
                <a:spcPct val="100000"/>
              </a:lnSpc>
              <a:spcBef>
                <a:spcPts val="0"/>
              </a:spcBef>
              <a:spcAft>
                <a:spcPts val="0"/>
              </a:spcAft>
              <a:buSzPts val="1400"/>
              <a:buNone/>
            </a:pPr>
            <a:r>
              <a:rPr lang="en-US" dirty="0"/>
              <a:t>And what are the most efficient  practices to promote the tools to your worker</a:t>
            </a:r>
            <a:endParaRPr dirty="0"/>
          </a:p>
          <a:p>
            <a:pPr marL="0" lvl="0" indent="0" algn="l" rtl="0">
              <a:lnSpc>
                <a:spcPct val="100000"/>
              </a:lnSpc>
              <a:spcBef>
                <a:spcPts val="0"/>
              </a:spcBef>
              <a:spcAft>
                <a:spcPts val="0"/>
              </a:spcAft>
              <a:buSzPts val="1400"/>
              <a:buNone/>
            </a:pPr>
            <a:r>
              <a:rPr lang="en-US" dirty="0"/>
              <a:t>Lastly, the final goal in this process is successfully invite workers to scan the QR Code on the Poster, access the Tool and Submit feedback whenever they have any inquiries.</a:t>
            </a:r>
            <a:endParaRPr dirty="0"/>
          </a:p>
          <a:p>
            <a:pPr marL="0" lvl="0" indent="0" algn="l" rtl="0">
              <a:lnSpc>
                <a:spcPct val="100000"/>
              </a:lnSpc>
              <a:spcBef>
                <a:spcPts val="0"/>
              </a:spcBef>
              <a:spcAft>
                <a:spcPts val="0"/>
              </a:spcAft>
              <a:buSzPts val="1400"/>
              <a:buNone/>
            </a:pPr>
            <a:r>
              <a:rPr lang="en-US" dirty="0"/>
              <a:t>It’s a simple process, but it will require the initiative of factory management in order to invite &amp; win the trust of workers, get them to be willing to communicate with the factory. By the end of this deployment process, we hope that your workers will feel encouraged to raise questions, voice up grievance, give innovated suggestions or comments through the Feedback Tool to contribute for the constant improvement of your company.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Let’s start with step 1. Receive Onboarding Email.</a:t>
            </a:r>
            <a:endParaRPr dirty="0"/>
          </a:p>
          <a:p>
            <a:pPr marL="0" lvl="0" indent="0" algn="l" rtl="0">
              <a:lnSpc>
                <a:spcPct val="100000"/>
              </a:lnSpc>
              <a:spcBef>
                <a:spcPts val="0"/>
              </a:spcBef>
              <a:spcAft>
                <a:spcPts val="0"/>
              </a:spcAft>
              <a:buSzPts val="1400"/>
              <a:buNone/>
            </a:pPr>
            <a:r>
              <a:rPr lang="en-US" dirty="0"/>
              <a:t>The Onboarding Email that has been sent to your Factory POC will include: </a:t>
            </a:r>
            <a:endParaRPr dirty="0"/>
          </a:p>
          <a:p>
            <a:pPr marL="457200" lvl="0" indent="-317500" algn="l" rtl="0">
              <a:lnSpc>
                <a:spcPct val="100000"/>
              </a:lnSpc>
              <a:spcBef>
                <a:spcPts val="0"/>
              </a:spcBef>
              <a:spcAft>
                <a:spcPts val="0"/>
              </a:spcAft>
              <a:buSzPts val="1400"/>
              <a:buChar char="❏"/>
            </a:pPr>
            <a:r>
              <a:rPr lang="en-US" dirty="0"/>
              <a:t>Factory’s Backend Login Credentials</a:t>
            </a:r>
            <a:endParaRPr dirty="0"/>
          </a:p>
          <a:p>
            <a:pPr marL="457200" lvl="0" indent="-317500" algn="l" rtl="0">
              <a:lnSpc>
                <a:spcPct val="100000"/>
              </a:lnSpc>
              <a:spcBef>
                <a:spcPts val="0"/>
              </a:spcBef>
              <a:spcAft>
                <a:spcPts val="0"/>
              </a:spcAft>
              <a:buSzPts val="1400"/>
              <a:buChar char="❏"/>
            </a:pPr>
            <a:r>
              <a:rPr lang="en-US" dirty="0"/>
              <a:t>QR Code for workers to scan &amp; access the tool</a:t>
            </a:r>
            <a:endParaRPr dirty="0"/>
          </a:p>
          <a:p>
            <a:pPr marL="457200" lvl="0" indent="-317500" algn="l" rtl="0">
              <a:lnSpc>
                <a:spcPct val="100000"/>
              </a:lnSpc>
              <a:spcBef>
                <a:spcPts val="0"/>
              </a:spcBef>
              <a:spcAft>
                <a:spcPts val="0"/>
              </a:spcAft>
              <a:buSzPts val="1400"/>
              <a:buChar char="❏"/>
            </a:pPr>
            <a:r>
              <a:rPr lang="en-US" dirty="0"/>
              <a:t>Pre-made Poster for Factory to print out</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Click on the [Download Poster] button in the Onboarding Email &amp; download the Poster design</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Please print out multiple copies of the Feedback Tool Promotion Poster. </a:t>
            </a:r>
            <a:endParaRPr dirty="0"/>
          </a:p>
          <a:p>
            <a:pPr marL="0" lvl="0" indent="0" algn="l" rtl="0">
              <a:lnSpc>
                <a:spcPct val="100000"/>
              </a:lnSpc>
              <a:spcBef>
                <a:spcPts val="0"/>
              </a:spcBef>
              <a:spcAft>
                <a:spcPts val="0"/>
              </a:spcAft>
              <a:buSzPts val="1400"/>
              <a:buNone/>
            </a:pPr>
            <a:r>
              <a:rPr lang="en-US" dirty="0"/>
              <a:t>In that poster, there should be: (1) a QR Code which provides a unique access for your factory, (2) an invitation for workers to use this Tool if they want to raise their voices; and (3) </a:t>
            </a:r>
            <a:endParaRPr dirty="0"/>
          </a:p>
          <a:p>
            <a:pPr marL="0" lvl="0" indent="0" algn="l" rtl="0">
              <a:lnSpc>
                <a:spcPct val="100000"/>
              </a:lnSpc>
              <a:spcBef>
                <a:spcPts val="0"/>
              </a:spcBef>
              <a:spcAft>
                <a:spcPts val="0"/>
              </a:spcAft>
              <a:buSzPts val="1400"/>
              <a:buNone/>
            </a:pPr>
            <a:r>
              <a:rPr lang="en-US" dirty="0"/>
              <a:t>Instructions on how to submit feedback after scanning the QR Code</a:t>
            </a:r>
            <a:endParaRPr dirty="0"/>
          </a:p>
          <a:p>
            <a:pPr marL="0" lvl="0" indent="0" algn="l" rtl="0">
              <a:lnSpc>
                <a:spcPct val="100000"/>
              </a:lnSpc>
              <a:spcBef>
                <a:spcPts val="0"/>
              </a:spcBef>
              <a:spcAft>
                <a:spcPts val="0"/>
              </a:spcAft>
              <a:buSzPts val="1400"/>
              <a:buNone/>
            </a:pPr>
            <a:r>
              <a:rPr lang="en-US" dirty="0"/>
              <a:t>This poster will help the workers to easily understand how to use this tool &amp; feel more confident in submitting feedback by themselves without asking for assistance from someone, especially if they wish to remain anonymous.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Next, for step 4. Please position these promotion posters in common or high-traffic areas within your factory.</a:t>
            </a:r>
            <a:endParaRPr dirty="0"/>
          </a:p>
          <a:p>
            <a:pPr marL="0" lvl="0" indent="0" algn="l" rtl="0">
              <a:lnSpc>
                <a:spcPct val="100000"/>
              </a:lnSpc>
              <a:spcBef>
                <a:spcPts val="0"/>
              </a:spcBef>
              <a:spcAft>
                <a:spcPts val="0"/>
              </a:spcAft>
              <a:buSzPts val="1400"/>
              <a:buNone/>
            </a:pPr>
            <a:r>
              <a:rPr lang="en-US" dirty="0"/>
              <a:t>Such as Dormitory, Canteen, Parking Lot, Lounge Room, Rest Room, Clock-In Area, Production Floor, and Printing Area </a:t>
            </a:r>
            <a:endParaRPr dirty="0"/>
          </a:p>
          <a:p>
            <a:pPr marL="0" lvl="0" indent="0" algn="l" rtl="0">
              <a:lnSpc>
                <a:spcPct val="100000"/>
              </a:lnSpc>
              <a:spcBef>
                <a:spcPts val="0"/>
              </a:spcBef>
              <a:spcAft>
                <a:spcPts val="0"/>
              </a:spcAft>
              <a:buSzPts val="1400"/>
              <a:buNone/>
            </a:pPr>
            <a:r>
              <a:rPr lang="en-US" dirty="0"/>
              <a:t>Having posters around these strategic  areas where workers congregate will help the tool to be more accessible for workers to quickly submit feedback in case of need. It will also allow the factory to connect in a timely way with workers for insights &amp; risk-identifications</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Next, step 5. Please create a marketing plan to promote the tool to your workers.</a:t>
            </a:r>
            <a:endParaRPr dirty="0"/>
          </a:p>
          <a:p>
            <a:pPr marL="0" lvl="0" indent="0" algn="l" rtl="0">
              <a:lnSpc>
                <a:spcPct val="100000"/>
              </a:lnSpc>
              <a:spcBef>
                <a:spcPts val="0"/>
              </a:spcBef>
              <a:spcAft>
                <a:spcPts val="0"/>
              </a:spcAft>
              <a:buSzPts val="1400"/>
              <a:buNone/>
            </a:pPr>
            <a:r>
              <a:rPr lang="en-US" dirty="0"/>
              <a:t>We highly suggest for a factory to create a 2-week top-down, high coverage promotion plan, to help workers develop the habit of using the Feedback Tool, which in turn  will help the factory achieve greater value from the Tool</a:t>
            </a:r>
            <a:endParaRPr dirty="0"/>
          </a:p>
          <a:p>
            <a:pPr marL="0" lvl="0" indent="0" algn="l" rtl="0">
              <a:lnSpc>
                <a:spcPct val="100000"/>
              </a:lnSpc>
              <a:spcBef>
                <a:spcPts val="0"/>
              </a:spcBef>
              <a:spcAft>
                <a:spcPts val="0"/>
              </a:spcAft>
              <a:buSzPts val="1400"/>
              <a:buNone/>
            </a:pPr>
            <a:r>
              <a:rPr lang="en-US" dirty="0"/>
              <a:t>You can incorporate these strategies into your promotion plan:</a:t>
            </a:r>
            <a:endParaRPr dirty="0"/>
          </a:p>
          <a:p>
            <a:pPr marL="457200" lvl="0" indent="-317500" algn="l" rtl="0">
              <a:lnSpc>
                <a:spcPct val="100000"/>
              </a:lnSpc>
              <a:spcBef>
                <a:spcPts val="0"/>
              </a:spcBef>
              <a:spcAft>
                <a:spcPts val="0"/>
              </a:spcAft>
              <a:buSzPts val="1400"/>
              <a:buChar char="-"/>
            </a:pPr>
            <a:r>
              <a:rPr lang="en-US" dirty="0"/>
              <a:t>Top Down Support: This will require you to communicate with your senior management to get more support from other departments or senior management can send emails to the whole factory announcing the new available communication feedback tool at the factory. This will make sure the news about Tool Launching will be spread to all factory units</a:t>
            </a:r>
            <a:endParaRPr dirty="0"/>
          </a:p>
          <a:p>
            <a:pPr marL="457200" lvl="0" indent="-317500" algn="l" rtl="0">
              <a:lnSpc>
                <a:spcPct val="100000"/>
              </a:lnSpc>
              <a:spcBef>
                <a:spcPts val="0"/>
              </a:spcBef>
              <a:spcAft>
                <a:spcPts val="0"/>
              </a:spcAft>
              <a:buSzPts val="1400"/>
              <a:buChar char="-"/>
            </a:pPr>
            <a:r>
              <a:rPr lang="en-US" dirty="0"/>
              <a:t>During the promotion period, Supervisor or Team Leader could also help by communicating with their team members: This can be done by each team leader during the usual morning meetings by dedicating 5-minutes each time to guide the worker on how to use the Tool.</a:t>
            </a:r>
            <a:endParaRPr dirty="0"/>
          </a:p>
          <a:p>
            <a:pPr marL="457200" lvl="0" indent="-317500" algn="l" rtl="0">
              <a:lnSpc>
                <a:spcPct val="100000"/>
              </a:lnSpc>
              <a:spcBef>
                <a:spcPts val="0"/>
              </a:spcBef>
              <a:spcAft>
                <a:spcPts val="0"/>
              </a:spcAft>
              <a:buSzPts val="1400"/>
              <a:buChar char="-"/>
            </a:pPr>
            <a:r>
              <a:rPr lang="en-US" dirty="0"/>
              <a:t>Besides having posters as promotion material, the factory can also give short public announcement every day during the promotion period to raise worker’s awareness &amp; curiosity about the Tool. The factory make a record of this announcement and we suggest that after the promotion week,  play repeatedly this audio message at least once a week.</a:t>
            </a:r>
            <a:endParaRPr dirty="0"/>
          </a:p>
          <a:p>
            <a:pPr marL="457200" lvl="0" indent="-317500" algn="l" rtl="0">
              <a:lnSpc>
                <a:spcPct val="100000"/>
              </a:lnSpc>
              <a:spcBef>
                <a:spcPts val="0"/>
              </a:spcBef>
              <a:spcAft>
                <a:spcPts val="0"/>
              </a:spcAft>
              <a:buSzPts val="1400"/>
              <a:buChar char="-"/>
            </a:pPr>
            <a:r>
              <a:rPr lang="en-US" dirty="0"/>
              <a:t>Last but not least, factory can also give out incentives as an encouragement to workers who have installed the RBA Voices App. This is optional, depending on the resources of the factory. From our experience, workers will likely adapt &amp; use the new tool quicker if they already have it pre-installed on their mobile phone.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As you communicate with the workers about the tool, here’re 4 key points that you should include:</a:t>
            </a:r>
            <a:endParaRPr/>
          </a:p>
          <a:p>
            <a:pPr marL="0" lvl="0" indent="0" algn="l" rtl="0">
              <a:lnSpc>
                <a:spcPct val="100000"/>
              </a:lnSpc>
              <a:spcBef>
                <a:spcPts val="0"/>
              </a:spcBef>
              <a:spcAft>
                <a:spcPts val="0"/>
              </a:spcAft>
              <a:buSzPts val="1400"/>
              <a:buNone/>
            </a:pPr>
            <a:r>
              <a:rPr lang="en-US"/>
              <a:t>Point No 1: Tool Introduction</a:t>
            </a:r>
            <a:endParaRPr/>
          </a:p>
          <a:p>
            <a:pPr marL="0" lvl="0" indent="0" algn="l" rtl="0">
              <a:lnSpc>
                <a:spcPct val="100000"/>
              </a:lnSpc>
              <a:spcBef>
                <a:spcPts val="0"/>
              </a:spcBef>
              <a:spcAft>
                <a:spcPts val="0"/>
              </a:spcAft>
              <a:buSzPts val="1400"/>
              <a:buNone/>
            </a:pPr>
            <a:r>
              <a:rPr lang="en-US"/>
              <a:t>-Feedback Tool: A </a:t>
            </a:r>
            <a:r>
              <a:rPr lang="en-US">
                <a:solidFill>
                  <a:srgbClr val="FF0000"/>
                </a:solidFill>
              </a:rPr>
              <a:t>mobile platform communication channel</a:t>
            </a:r>
            <a:r>
              <a:rPr lang="en-US"/>
              <a:t> which allows worker to have </a:t>
            </a:r>
            <a:r>
              <a:rPr lang="en-US">
                <a:solidFill>
                  <a:srgbClr val="FF0000"/>
                </a:solidFill>
              </a:rPr>
              <a:t>1-on-1 private dialogue </a:t>
            </a:r>
            <a:r>
              <a:rPr lang="en-US"/>
              <a:t>with the manager</a:t>
            </a:r>
            <a:endParaRPr/>
          </a:p>
          <a:p>
            <a:pPr marL="0" lvl="0" indent="0" algn="l" rtl="0">
              <a:lnSpc>
                <a:spcPct val="100000"/>
              </a:lnSpc>
              <a:spcBef>
                <a:spcPts val="0"/>
              </a:spcBef>
              <a:spcAft>
                <a:spcPts val="0"/>
              </a:spcAft>
              <a:buSzPts val="1400"/>
              <a:buNone/>
            </a:pPr>
            <a:r>
              <a:rPr lang="en-US"/>
              <a:t>-Workers can help factory to </a:t>
            </a:r>
            <a:r>
              <a:rPr lang="en-US">
                <a:solidFill>
                  <a:srgbClr val="FF0000"/>
                </a:solidFill>
              </a:rPr>
              <a:t>identify risk</a:t>
            </a:r>
            <a:r>
              <a:rPr lang="en-US"/>
              <a:t> at production floor &amp; </a:t>
            </a:r>
            <a:r>
              <a:rPr lang="en-US">
                <a:solidFill>
                  <a:srgbClr val="FF0000"/>
                </a:solidFill>
              </a:rPr>
              <a:t>improve working experience by submitting feedback</a:t>
            </a:r>
            <a:endParaRPr>
              <a:solidFill>
                <a:srgbClr val="FF0000"/>
              </a:solidFill>
            </a:endParaRPr>
          </a:p>
          <a:p>
            <a:pPr marL="0" lvl="0" indent="0" algn="l" rtl="0">
              <a:lnSpc>
                <a:spcPct val="100000"/>
              </a:lnSpc>
              <a:spcBef>
                <a:spcPts val="0"/>
              </a:spcBef>
              <a:spcAft>
                <a:spcPts val="0"/>
              </a:spcAft>
              <a:buSzPts val="1400"/>
              <a:buNone/>
            </a:pPr>
            <a:r>
              <a:rPr lang="en-US"/>
              <a:t>-Workers can conveniently submit inquiries from</a:t>
            </a:r>
            <a:r>
              <a:rPr lang="en-US">
                <a:solidFill>
                  <a:srgbClr val="FF0000"/>
                </a:solidFill>
              </a:rPr>
              <a:t> anywhere, anytime</a:t>
            </a:r>
            <a:endParaRPr>
              <a:solidFill>
                <a:srgbClr val="FF0000"/>
              </a:solidFill>
            </a:endParaRPr>
          </a:p>
          <a:p>
            <a:pPr marL="0" lvl="0" indent="0" algn="l" rtl="0">
              <a:lnSpc>
                <a:spcPct val="100000"/>
              </a:lnSpc>
              <a:spcBef>
                <a:spcPts val="0"/>
              </a:spcBef>
              <a:spcAft>
                <a:spcPts val="0"/>
              </a:spcAft>
              <a:buSzPts val="1400"/>
              <a:buNone/>
            </a:pPr>
            <a:r>
              <a:rPr lang="en-US"/>
              <a:t>-Workers can submit inquiries </a:t>
            </a:r>
            <a:r>
              <a:rPr lang="en-US">
                <a:solidFill>
                  <a:srgbClr val="FF0000"/>
                </a:solidFill>
              </a:rPr>
              <a:t>anonymously </a:t>
            </a:r>
            <a:r>
              <a:rPr lang="en-US"/>
              <a:t>for </a:t>
            </a:r>
            <a:r>
              <a:rPr lang="en-US">
                <a:solidFill>
                  <a:srgbClr val="FF0000"/>
                </a:solidFill>
              </a:rPr>
              <a:t>sensitive information</a:t>
            </a:r>
            <a:endParaRPr>
              <a:solidFill>
                <a:srgbClr val="FF0000"/>
              </a:solidFill>
            </a:endParaRPr>
          </a:p>
          <a:p>
            <a:pPr marL="0" lvl="0" indent="0" algn="l" rtl="0">
              <a:lnSpc>
                <a:spcPct val="100000"/>
              </a:lnSpc>
              <a:spcBef>
                <a:spcPts val="0"/>
              </a:spcBef>
              <a:spcAft>
                <a:spcPts val="0"/>
              </a:spcAft>
              <a:buSzPts val="1400"/>
              <a:buNone/>
            </a:pPr>
            <a:r>
              <a:rPr lang="en-US"/>
              <a:t>-Workers can </a:t>
            </a:r>
            <a:r>
              <a:rPr lang="en-US">
                <a:solidFill>
                  <a:srgbClr val="FF0000"/>
                </a:solidFill>
              </a:rPr>
              <a:t>escalate grievances </a:t>
            </a:r>
            <a:r>
              <a:rPr lang="en-US"/>
              <a:t>to 3rd party organizations for further oversight.</a:t>
            </a:r>
            <a:endParaRPr/>
          </a:p>
          <a:p>
            <a:pPr marL="0" lvl="0" indent="0" algn="l" rtl="0">
              <a:lnSpc>
                <a:spcPct val="100000"/>
              </a:lnSpc>
              <a:spcBef>
                <a:spcPts val="0"/>
              </a:spcBef>
              <a:spcAft>
                <a:spcPts val="0"/>
              </a:spcAft>
              <a:buSzPts val="1400"/>
              <a:buNone/>
            </a:pPr>
            <a:r>
              <a:rPr lang="en-US"/>
              <a:t>Point No 2: How to Access the Tool. This instruction can be found directly on the poster.</a:t>
            </a:r>
            <a:endParaRPr/>
          </a:p>
          <a:p>
            <a:pPr marL="0" lvl="0" indent="0" algn="l" rtl="0">
              <a:lnSpc>
                <a:spcPct val="100000"/>
              </a:lnSpc>
              <a:spcBef>
                <a:spcPts val="0"/>
              </a:spcBef>
              <a:spcAft>
                <a:spcPts val="0"/>
              </a:spcAft>
              <a:buSzPts val="1400"/>
              <a:buNone/>
            </a:pPr>
            <a:r>
              <a:rPr lang="en-US"/>
              <a:t>Point No. 3: How to Sign up/ Log in. It would be best if group &amp; team leader can provide hands-on assistance to the worker on how to type in EmployeeID or Mobile Number &amp; Password</a:t>
            </a:r>
            <a:endParaRPr/>
          </a:p>
          <a:p>
            <a:pPr marL="0" lvl="0" indent="0" algn="l" rtl="0">
              <a:lnSpc>
                <a:spcPct val="100000"/>
              </a:lnSpc>
              <a:spcBef>
                <a:spcPts val="0"/>
              </a:spcBef>
              <a:spcAft>
                <a:spcPts val="0"/>
              </a:spcAft>
              <a:buSzPts val="1400"/>
              <a:buNone/>
            </a:pPr>
            <a:r>
              <a:rPr lang="en-US"/>
              <a:t>Point No. 4: How to submit Feedback &amp; receive response. Also, Please don’t forget to tell workers about the anonymous feature &amp; escalation feature of the Tool.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It’s very important that during the promotion period, all workers should be aware of these 4 key points.</a:t>
            </a:r>
            <a:endParaRPr/>
          </a:p>
          <a:p>
            <a:pPr marL="0" lvl="0" indent="0" algn="l" rtl="0">
              <a:lnSpc>
                <a:spcPct val="100000"/>
              </a:lnSpc>
              <a:spcBef>
                <a:spcPts val="0"/>
              </a:spcBef>
              <a:spcAft>
                <a:spcPts val="0"/>
              </a:spcAft>
              <a:buSzPts val="1400"/>
              <a:buNone/>
            </a:pPr>
            <a:r>
              <a:rPr lang="en-US"/>
              <a:t>And that is all for this video. We wish you a very successful deployment.</a:t>
            </a:r>
            <a:endParaRPr/>
          </a:p>
          <a:p>
            <a:pPr marL="0" lvl="0" indent="0" algn="l" rtl="0">
              <a:lnSpc>
                <a:spcPct val="100000"/>
              </a:lnSpc>
              <a:spcBef>
                <a:spcPts val="0"/>
              </a:spcBef>
              <a:spcAft>
                <a:spcPts val="0"/>
              </a:spcAft>
              <a:buClr>
                <a:schemeClr val="dk1"/>
              </a:buClr>
              <a:buSzPts val="1400"/>
              <a:buFont typeface="Arial"/>
              <a:buNone/>
            </a:pPr>
            <a:r>
              <a:rPr lang="en-US"/>
              <a:t>Thank you for watching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
        <p:cNvGrpSpPr/>
        <p:nvPr/>
      </p:nvGrpSpPr>
      <p:grpSpPr>
        <a:xfrm>
          <a:off x="0" y="0"/>
          <a:ext cx="0" cy="0"/>
          <a:chOff x="0" y="0"/>
          <a:chExt cx="0" cy="0"/>
        </a:xfrm>
      </p:grpSpPr>
      <p:sp>
        <p:nvSpPr>
          <p:cNvPr id="29" name="Google Shape;29;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3" name="Google Shape;33;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4" name="Google Shape;34;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0" name="Google Shape;40;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2" name="Google Shape;42;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3" name="Google Shape;4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6"/>
        <p:cNvGrpSpPr/>
        <p:nvPr/>
      </p:nvGrpSpPr>
      <p:grpSpPr>
        <a:xfrm>
          <a:off x="0" y="0"/>
          <a:ext cx="0" cy="0"/>
          <a:chOff x="0" y="0"/>
          <a:chExt cx="0" cy="0"/>
        </a:xfrm>
      </p:grpSpPr>
      <p:sp>
        <p:nvSpPr>
          <p:cNvPr id="47" name="Google Shape;47;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2" name="Google Shape;52;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5"/>
        <p:cNvGrpSpPr/>
        <p:nvPr/>
      </p:nvGrpSpPr>
      <p:grpSpPr>
        <a:xfrm>
          <a:off x="0" y="0"/>
          <a:ext cx="0" cy="0"/>
          <a:chOff x="0" y="0"/>
          <a:chExt cx="0" cy="0"/>
        </a:xfrm>
      </p:grpSpPr>
      <p:sp>
        <p:nvSpPr>
          <p:cNvPr id="56" name="Google Shape;56;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7" name="Google Shape;57;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1" name="Google Shape;61;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2" name="Google Shape;6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5"/>
        <p:cNvGrpSpPr/>
        <p:nvPr/>
      </p:nvGrpSpPr>
      <p:grpSpPr>
        <a:xfrm>
          <a:off x="0" y="0"/>
          <a:ext cx="0" cy="0"/>
          <a:chOff x="0" y="0"/>
          <a:chExt cx="0" cy="0"/>
        </a:xfrm>
      </p:grpSpPr>
      <p:sp>
        <p:nvSpPr>
          <p:cNvPr id="66" name="Google Shape;66;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7" name="Google Shape;67;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1" name="Google Shape;71;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2" name="Google Shape;72;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0.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11.jpg"/><Relationship Id="rId10" Type="http://schemas.openxmlformats.org/officeDocument/2006/relationships/image" Target="../media/image15.jpg"/><Relationship Id="rId4" Type="http://schemas.openxmlformats.org/officeDocument/2006/relationships/image" Target="../media/image10.jp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3"/>
              </a:buClr>
              <a:buSzPts val="3600"/>
              <a:buFont typeface="Helvetica Neue"/>
              <a:buNone/>
            </a:pPr>
            <a:r>
              <a:rPr lang="en-US">
                <a:latin typeface="Arial"/>
                <a:ea typeface="Arial"/>
                <a:cs typeface="Arial"/>
                <a:sym typeface="Arial"/>
              </a:rPr>
              <a:t>How To Deploy Tool To Workers</a:t>
            </a:r>
            <a:endParaRPr sz="36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4a5e3457dd_0_0"/>
          <p:cNvSpPr txBox="1">
            <a:spLocks noGrp="1"/>
          </p:cNvSpPr>
          <p:nvPr>
            <p:ph type="title"/>
          </p:nvPr>
        </p:nvSpPr>
        <p:spPr>
          <a:xfrm>
            <a:off x="1644648"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rgbClr val="FFFF00"/>
                </a:solidFill>
                <a:latin typeface="Arial"/>
                <a:ea typeface="Arial"/>
                <a:cs typeface="Arial"/>
                <a:sym typeface="Arial"/>
              </a:rPr>
              <a:t>Tool Deployment Process</a:t>
            </a:r>
            <a:endParaRPr>
              <a:solidFill>
                <a:srgbClr val="FFFF00"/>
              </a:solidFill>
              <a:latin typeface="Arial"/>
              <a:ea typeface="Arial"/>
              <a:cs typeface="Arial"/>
              <a:sym typeface="Arial"/>
            </a:endParaRPr>
          </a:p>
        </p:txBody>
      </p:sp>
      <p:sp>
        <p:nvSpPr>
          <p:cNvPr id="85" name="Google Shape;85;g14a5e3457dd_0_0"/>
          <p:cNvSpPr txBox="1"/>
          <p:nvPr/>
        </p:nvSpPr>
        <p:spPr>
          <a:xfrm>
            <a:off x="4452639" y="352094"/>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grpSp>
        <p:nvGrpSpPr>
          <p:cNvPr id="86" name="Google Shape;86;g14a5e3457dd_0_0"/>
          <p:cNvGrpSpPr/>
          <p:nvPr/>
        </p:nvGrpSpPr>
        <p:grpSpPr>
          <a:xfrm>
            <a:off x="57150" y="1758497"/>
            <a:ext cx="9061450" cy="670936"/>
            <a:chOff x="3016" y="0"/>
            <a:chExt cx="9124287" cy="567971"/>
          </a:xfrm>
        </p:grpSpPr>
        <p:sp>
          <p:nvSpPr>
            <p:cNvPr id="87" name="Google Shape;87;g14a5e3457dd_0_0"/>
            <p:cNvSpPr/>
            <p:nvPr/>
          </p:nvSpPr>
          <p:spPr>
            <a:xfrm>
              <a:off x="3016" y="0"/>
              <a:ext cx="1902023" cy="567971"/>
            </a:xfrm>
            <a:prstGeom prst="chevron">
              <a:avLst>
                <a:gd name="adj" fmla="val 50000"/>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endParaRPr>
            </a:p>
          </p:txBody>
        </p:sp>
        <p:sp>
          <p:nvSpPr>
            <p:cNvPr id="88" name="Google Shape;88;g14a5e3457dd_0_0"/>
            <p:cNvSpPr txBox="1"/>
            <p:nvPr/>
          </p:nvSpPr>
          <p:spPr>
            <a:xfrm>
              <a:off x="287002" y="12988"/>
              <a:ext cx="1424972" cy="554983"/>
            </a:xfrm>
            <a:prstGeom prst="rect">
              <a:avLst/>
            </a:prstGeom>
            <a:noFill/>
            <a:ln>
              <a:noFill/>
            </a:ln>
          </p:spPr>
          <p:txBody>
            <a:bodyPr spcFirstLastPara="1" wrap="square" lIns="40000" tIns="13325" rIns="13325" bIns="13325" anchor="ctr" anchorCtr="0">
              <a:noAutofit/>
            </a:bodyPr>
            <a:lstStyle/>
            <a:p>
              <a:pPr algn="ctr">
                <a:lnSpc>
                  <a:spcPct val="90000"/>
                </a:lnSpc>
                <a:buSzPts val="1000"/>
              </a:pPr>
              <a:r>
                <a:rPr lang="en-US" sz="1000" b="1" i="0" u="none" strike="noStrike" cap="none" dirty="0">
                  <a:solidFill>
                    <a:srgbClr val="FFFF00"/>
                  </a:solidFill>
                </a:rPr>
                <a:t>Factory</a:t>
              </a:r>
              <a:r>
                <a:rPr lang="en-US" sz="1000" b="1" i="0" u="none" strike="noStrike" cap="none" dirty="0">
                  <a:solidFill>
                    <a:schemeClr val="lt1"/>
                  </a:solidFill>
                </a:rPr>
                <a:t> </a:t>
              </a:r>
              <a:r>
                <a:rPr lang="en-US" sz="1000" b="1" dirty="0">
                  <a:solidFill>
                    <a:schemeClr val="lt1"/>
                  </a:solidFill>
                </a:rPr>
                <a:t>receives </a:t>
              </a:r>
            </a:p>
            <a:p>
              <a:pPr algn="ctr">
                <a:lnSpc>
                  <a:spcPct val="90000"/>
                </a:lnSpc>
                <a:buSzPts val="1000"/>
              </a:pPr>
              <a:r>
                <a:rPr lang="en-US" sz="1000" b="1" i="0" u="none" strike="noStrike" cap="none" dirty="0">
                  <a:solidFill>
                    <a:srgbClr val="FFFF00"/>
                  </a:solidFill>
                </a:rPr>
                <a:t>Onboarding Email</a:t>
              </a:r>
              <a:endParaRPr sz="1000" b="1" i="0" u="none" strike="noStrike" cap="none" dirty="0">
                <a:solidFill>
                  <a:srgbClr val="FFFF00"/>
                </a:solidFill>
              </a:endParaRPr>
            </a:p>
          </p:txBody>
        </p:sp>
        <p:sp>
          <p:nvSpPr>
            <p:cNvPr id="89" name="Google Shape;89;g14a5e3457dd_0_0"/>
            <p:cNvSpPr/>
            <p:nvPr/>
          </p:nvSpPr>
          <p:spPr>
            <a:xfrm>
              <a:off x="1714837" y="0"/>
              <a:ext cx="1902023" cy="567971"/>
            </a:xfrm>
            <a:prstGeom prst="chevron">
              <a:avLst>
                <a:gd name="adj" fmla="val 50000"/>
              </a:avLst>
            </a:prstGeom>
            <a:solidFill>
              <a:srgbClr val="665CAA"/>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endParaRPr>
            </a:p>
          </p:txBody>
        </p:sp>
        <p:sp>
          <p:nvSpPr>
            <p:cNvPr id="90" name="Google Shape;90;g14a5e3457dd_0_0"/>
            <p:cNvSpPr txBox="1"/>
            <p:nvPr/>
          </p:nvSpPr>
          <p:spPr>
            <a:xfrm>
              <a:off x="1998823" y="0"/>
              <a:ext cx="1334052" cy="567971"/>
            </a:xfrm>
            <a:prstGeom prst="rect">
              <a:avLst/>
            </a:prstGeom>
            <a:noFill/>
            <a:ln>
              <a:noFill/>
            </a:ln>
          </p:spPr>
          <p:txBody>
            <a:bodyPr spcFirstLastPara="1" wrap="square" lIns="40000" tIns="13325" rIns="13325" bIns="1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rgbClr val="FFFF00"/>
                  </a:solidFill>
                </a:rPr>
                <a:t>Factory</a:t>
              </a:r>
              <a:r>
                <a:rPr lang="en-US" sz="1000" b="1" i="0" u="none" strike="noStrike" cap="none" dirty="0">
                  <a:solidFill>
                    <a:schemeClr val="lt1"/>
                  </a:solidFill>
                </a:rPr>
                <a:t> prints out </a:t>
              </a:r>
              <a:r>
                <a:rPr lang="en-US" sz="1000" b="1" i="0" u="none" strike="noStrike" cap="none" dirty="0">
                  <a:solidFill>
                    <a:srgbClr val="FFFF00"/>
                  </a:solidFill>
                </a:rPr>
                <a:t>QR Code Poster</a:t>
              </a:r>
              <a:endParaRPr sz="1000" b="1" i="0" u="none" strike="noStrike" cap="none" dirty="0">
                <a:solidFill>
                  <a:srgbClr val="FFFF00"/>
                </a:solidFill>
              </a:endParaRPr>
            </a:p>
          </p:txBody>
        </p:sp>
        <p:sp>
          <p:nvSpPr>
            <p:cNvPr id="91" name="Google Shape;91;g14a5e3457dd_0_0"/>
            <p:cNvSpPr/>
            <p:nvPr/>
          </p:nvSpPr>
          <p:spPr>
            <a:xfrm>
              <a:off x="3426658" y="0"/>
              <a:ext cx="2111930" cy="567971"/>
            </a:xfrm>
            <a:prstGeom prst="chevron">
              <a:avLst>
                <a:gd name="adj" fmla="val 50000"/>
              </a:avLst>
            </a:prstGeom>
            <a:solidFill>
              <a:srgbClr val="5665B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endParaRPr>
            </a:p>
          </p:txBody>
        </p:sp>
        <p:sp>
          <p:nvSpPr>
            <p:cNvPr id="92" name="Google Shape;92;g14a5e3457dd_0_0"/>
            <p:cNvSpPr txBox="1"/>
            <p:nvPr/>
          </p:nvSpPr>
          <p:spPr>
            <a:xfrm>
              <a:off x="3710644" y="0"/>
              <a:ext cx="1543959" cy="567971"/>
            </a:xfrm>
            <a:prstGeom prst="rect">
              <a:avLst/>
            </a:prstGeom>
            <a:noFill/>
            <a:ln>
              <a:noFill/>
            </a:ln>
          </p:spPr>
          <p:txBody>
            <a:bodyPr spcFirstLastPara="1" wrap="square" lIns="40000" tIns="13325" rIns="13325" bIns="13325" anchor="ctr" anchorCtr="0">
              <a:noAutofit/>
            </a:bodyPr>
            <a:lstStyle/>
            <a:p>
              <a:pPr algn="ctr">
                <a:lnSpc>
                  <a:spcPct val="90000"/>
                </a:lnSpc>
                <a:buSzPts val="1000"/>
              </a:pPr>
              <a:r>
                <a:rPr lang="en-US" sz="1000" b="1" i="0" u="none" strike="noStrike" cap="none" dirty="0">
                  <a:solidFill>
                    <a:srgbClr val="FFFF00"/>
                  </a:solidFill>
                </a:rPr>
                <a:t>Factory</a:t>
              </a:r>
              <a:r>
                <a:rPr lang="en-US" sz="1000" b="1" i="0" u="none" strike="noStrike" cap="none" dirty="0">
                  <a:solidFill>
                    <a:schemeClr val="lt1"/>
                  </a:solidFill>
                </a:rPr>
                <a:t> </a:t>
              </a:r>
              <a:r>
                <a:rPr lang="en-US" sz="1000" b="1" dirty="0">
                  <a:solidFill>
                    <a:schemeClr val="lt1"/>
                  </a:solidFill>
                </a:rPr>
                <a:t>positions </a:t>
              </a:r>
              <a:r>
                <a:rPr lang="en-US" sz="1000" b="1" i="0" u="none" strike="noStrike" cap="none" dirty="0">
                  <a:solidFill>
                    <a:srgbClr val="FFFF00"/>
                  </a:solidFill>
                </a:rPr>
                <a:t>Poster</a:t>
              </a:r>
              <a:r>
                <a:rPr lang="en-US" sz="1000" b="1" i="0" u="none" strike="noStrike" cap="none" dirty="0">
                  <a:solidFill>
                    <a:schemeClr val="lt1"/>
                  </a:solidFill>
                </a:rPr>
                <a:t> in common areas</a:t>
              </a:r>
              <a:endParaRPr sz="1000" b="1" i="0" u="none" strike="noStrike" cap="none" dirty="0">
                <a:solidFill>
                  <a:schemeClr val="lt1"/>
                </a:solidFill>
              </a:endParaRPr>
            </a:p>
          </p:txBody>
        </p:sp>
        <p:sp>
          <p:nvSpPr>
            <p:cNvPr id="93" name="Google Shape;93;g14a5e3457dd_0_0"/>
            <p:cNvSpPr/>
            <p:nvPr/>
          </p:nvSpPr>
          <p:spPr>
            <a:xfrm>
              <a:off x="5348386" y="0"/>
              <a:ext cx="1902023" cy="567971"/>
            </a:xfrm>
            <a:prstGeom prst="chevron">
              <a:avLst>
                <a:gd name="adj" fmla="val 50000"/>
              </a:avLst>
            </a:prstGeom>
            <a:solidFill>
              <a:srgbClr val="4F83B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endParaRPr>
            </a:p>
          </p:txBody>
        </p:sp>
        <p:sp>
          <p:nvSpPr>
            <p:cNvPr id="94" name="Google Shape;94;g14a5e3457dd_0_0"/>
            <p:cNvSpPr txBox="1"/>
            <p:nvPr/>
          </p:nvSpPr>
          <p:spPr>
            <a:xfrm>
              <a:off x="5632372" y="0"/>
              <a:ext cx="1334052" cy="567971"/>
            </a:xfrm>
            <a:prstGeom prst="rect">
              <a:avLst/>
            </a:prstGeom>
            <a:noFill/>
            <a:ln>
              <a:noFill/>
            </a:ln>
          </p:spPr>
          <p:txBody>
            <a:bodyPr spcFirstLastPara="1" wrap="square" lIns="40000" tIns="13325" rIns="13325" bIns="1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rgbClr val="FFFF00"/>
                  </a:solidFill>
                </a:rPr>
                <a:t>Factory</a:t>
              </a:r>
              <a:r>
                <a:rPr lang="en-US" sz="1000" b="1" i="0" u="none" strike="noStrike" cap="none" dirty="0">
                  <a:solidFill>
                    <a:schemeClr val="lt1"/>
                  </a:solidFill>
                </a:rPr>
                <a:t> </a:t>
              </a:r>
              <a:r>
                <a:rPr lang="en-US" sz="1000" b="1" dirty="0">
                  <a:solidFill>
                    <a:schemeClr val="lt1"/>
                  </a:solidFill>
                </a:rPr>
                <a:t>promotes</a:t>
              </a:r>
              <a:r>
                <a:rPr lang="en-US" sz="1000" b="1" i="0" u="none" strike="noStrike" cap="none" dirty="0">
                  <a:solidFill>
                    <a:schemeClr val="lt1"/>
                  </a:solidFill>
                </a:rPr>
                <a:t> tool to the </a:t>
              </a:r>
              <a:r>
                <a:rPr lang="en-US" sz="1000" b="1" i="0" u="none" strike="noStrike" cap="none" dirty="0">
                  <a:solidFill>
                    <a:srgbClr val="FFFF00"/>
                  </a:solidFill>
                </a:rPr>
                <a:t>Workers</a:t>
              </a:r>
              <a:endParaRPr sz="1000" b="1" i="0" u="none" strike="noStrike" cap="none" dirty="0">
                <a:solidFill>
                  <a:srgbClr val="FFFF00"/>
                </a:solidFill>
              </a:endParaRPr>
            </a:p>
          </p:txBody>
        </p:sp>
        <p:sp>
          <p:nvSpPr>
            <p:cNvPr id="95" name="Google Shape;95;g14a5e3457dd_0_0"/>
            <p:cNvSpPr/>
            <p:nvPr/>
          </p:nvSpPr>
          <p:spPr>
            <a:xfrm>
              <a:off x="7046528" y="0"/>
              <a:ext cx="2080775" cy="567971"/>
            </a:xfrm>
            <a:prstGeom prst="chevron">
              <a:avLst>
                <a:gd name="adj" fmla="val 50000"/>
              </a:avLst>
            </a:prstGeom>
            <a:solidFill>
              <a:srgbClr val="4AA9C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endParaRPr>
            </a:p>
          </p:txBody>
        </p:sp>
        <p:sp>
          <p:nvSpPr>
            <p:cNvPr id="96" name="Google Shape;96;g14a5e3457dd_0_0"/>
            <p:cNvSpPr txBox="1"/>
            <p:nvPr/>
          </p:nvSpPr>
          <p:spPr>
            <a:xfrm>
              <a:off x="7330514" y="0"/>
              <a:ext cx="1512804" cy="567971"/>
            </a:xfrm>
            <a:prstGeom prst="rect">
              <a:avLst/>
            </a:prstGeom>
            <a:noFill/>
            <a:ln>
              <a:noFill/>
            </a:ln>
          </p:spPr>
          <p:txBody>
            <a:bodyPr spcFirstLastPara="1" wrap="square" lIns="40000" tIns="13325" rIns="13325" bIns="1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00"/>
                  </a:solidFill>
                </a:rPr>
                <a:t>Workers </a:t>
              </a:r>
              <a:r>
                <a:rPr lang="en-US" sz="1000" b="1" i="0" u="none" strike="noStrike" cap="none">
                  <a:solidFill>
                    <a:schemeClr val="lt1"/>
                  </a:solidFill>
                </a:rPr>
                <a:t>scan the </a:t>
              </a:r>
              <a:r>
                <a:rPr lang="en-US" sz="1000" b="1" i="0" u="none" strike="noStrike" cap="none">
                  <a:solidFill>
                    <a:srgbClr val="FFFF00"/>
                  </a:solidFill>
                </a:rPr>
                <a:t>QR Code </a:t>
              </a:r>
              <a:r>
                <a:rPr lang="en-US" sz="1000" b="1" i="0" u="none" strike="noStrike" cap="none">
                  <a:solidFill>
                    <a:schemeClr val="lt1"/>
                  </a:solidFill>
                </a:rPr>
                <a:t>to access </a:t>
              </a:r>
              <a:r>
                <a:rPr lang="en-US" sz="1000" b="1" i="0" u="none" strike="noStrike" cap="none">
                  <a:solidFill>
                    <a:srgbClr val="FFFF00"/>
                  </a:solidFill>
                </a:rPr>
                <a:t>Tool </a:t>
              </a:r>
              <a:r>
                <a:rPr lang="en-US" sz="1000" b="1" i="0" u="none" strike="noStrike" cap="none">
                  <a:solidFill>
                    <a:schemeClr val="lt1"/>
                  </a:solidFill>
                </a:rPr>
                <a:t>&amp; Submit </a:t>
              </a:r>
              <a:r>
                <a:rPr lang="en-US" sz="1000" b="1" i="0" u="none" strike="noStrike" cap="none">
                  <a:solidFill>
                    <a:srgbClr val="FFFF00"/>
                  </a:solidFill>
                </a:rPr>
                <a:t>Feedback</a:t>
              </a:r>
              <a:endParaRPr sz="1000" b="1" i="0" u="none" strike="noStrike" cap="none">
                <a:solidFill>
                  <a:srgbClr val="FFFF00"/>
                </a:solidFill>
              </a:endParaRPr>
            </a:p>
          </p:txBody>
        </p:sp>
      </p:grpSp>
      <p:pic>
        <p:nvPicPr>
          <p:cNvPr id="97" name="Google Shape;97;g14a5e3457dd_0_0" descr="Graphical user interface, text, application&#10;&#10;Description automatically generated"/>
          <p:cNvPicPr preferRelativeResize="0"/>
          <p:nvPr/>
        </p:nvPicPr>
        <p:blipFill rotWithShape="1">
          <a:blip r:embed="rId3">
            <a:alphaModFix/>
          </a:blip>
          <a:srcRect l="6647" r="5778" b="21887"/>
          <a:stretch/>
        </p:blipFill>
        <p:spPr>
          <a:xfrm>
            <a:off x="155491" y="2571750"/>
            <a:ext cx="1553365" cy="1767066"/>
          </a:xfrm>
          <a:prstGeom prst="rect">
            <a:avLst/>
          </a:prstGeom>
          <a:noFill/>
          <a:ln>
            <a:noFill/>
          </a:ln>
          <a:effectLst>
            <a:outerShdw blurRad="57150" dist="19050" dir="5400000" algn="bl" rotWithShape="0">
              <a:srgbClr val="000000">
                <a:alpha val="49411"/>
              </a:srgbClr>
            </a:outerShdw>
          </a:effectLst>
        </p:spPr>
      </p:pic>
      <p:pic>
        <p:nvPicPr>
          <p:cNvPr id="98" name="Google Shape;98;g14a5e3457dd_0_0"/>
          <p:cNvPicPr preferRelativeResize="0"/>
          <p:nvPr/>
        </p:nvPicPr>
        <p:blipFill rotWithShape="1">
          <a:blip r:embed="rId4">
            <a:alphaModFix/>
          </a:blip>
          <a:srcRect b="8918"/>
          <a:stretch/>
        </p:blipFill>
        <p:spPr>
          <a:xfrm>
            <a:off x="7263051" y="2617919"/>
            <a:ext cx="1573520" cy="1595327"/>
          </a:xfrm>
          <a:prstGeom prst="rect">
            <a:avLst/>
          </a:prstGeom>
          <a:noFill/>
          <a:ln>
            <a:noFill/>
          </a:ln>
          <a:effectLst>
            <a:outerShdw blurRad="292100" dist="139700" dir="2700000" algn="tl" rotWithShape="0">
              <a:srgbClr val="333333">
                <a:alpha val="64313"/>
              </a:srgbClr>
            </a:outerShdw>
          </a:effectLst>
        </p:spPr>
      </p:pic>
      <p:pic>
        <p:nvPicPr>
          <p:cNvPr id="99" name="Google Shape;99;g14a5e3457dd_0_0"/>
          <p:cNvPicPr preferRelativeResize="0"/>
          <p:nvPr/>
        </p:nvPicPr>
        <p:blipFill rotWithShape="1">
          <a:blip r:embed="rId5">
            <a:alphaModFix/>
          </a:blip>
          <a:srcRect l="7291" r="6666"/>
          <a:stretch/>
        </p:blipFill>
        <p:spPr>
          <a:xfrm>
            <a:off x="5468229" y="2629413"/>
            <a:ext cx="1636558" cy="1596485"/>
          </a:xfrm>
          <a:prstGeom prst="rect">
            <a:avLst/>
          </a:prstGeom>
          <a:noFill/>
          <a:ln>
            <a:noFill/>
          </a:ln>
          <a:effectLst>
            <a:outerShdw blurRad="292100" dist="139700" dir="2700000" algn="tl" rotWithShape="0">
              <a:srgbClr val="333333">
                <a:alpha val="64313"/>
              </a:srgbClr>
            </a:outerShdw>
          </a:effectLst>
        </p:spPr>
      </p:pic>
      <p:grpSp>
        <p:nvGrpSpPr>
          <p:cNvPr id="100" name="Google Shape;100;g14a5e3457dd_0_0"/>
          <p:cNvGrpSpPr/>
          <p:nvPr/>
        </p:nvGrpSpPr>
        <p:grpSpPr>
          <a:xfrm>
            <a:off x="1948994" y="2611627"/>
            <a:ext cx="1435688" cy="1696848"/>
            <a:chOff x="2262891" y="1510961"/>
            <a:chExt cx="2753405" cy="3530986"/>
          </a:xfrm>
        </p:grpSpPr>
        <p:grpSp>
          <p:nvGrpSpPr>
            <p:cNvPr id="101" name="Google Shape;101;g14a5e3457dd_0_0"/>
            <p:cNvGrpSpPr/>
            <p:nvPr/>
          </p:nvGrpSpPr>
          <p:grpSpPr>
            <a:xfrm>
              <a:off x="2262891" y="1510961"/>
              <a:ext cx="2753405" cy="3530986"/>
              <a:chOff x="2137530" y="1429845"/>
              <a:chExt cx="2753405" cy="3530986"/>
            </a:xfrm>
          </p:grpSpPr>
          <p:pic>
            <p:nvPicPr>
              <p:cNvPr id="102" name="Google Shape;102;g14a5e3457dd_0_0"/>
              <p:cNvPicPr preferRelativeResize="0"/>
              <p:nvPr/>
            </p:nvPicPr>
            <p:blipFill rotWithShape="1">
              <a:blip r:embed="rId6">
                <a:alphaModFix/>
              </a:blip>
              <a:srcRect/>
              <a:stretch/>
            </p:blipFill>
            <p:spPr>
              <a:xfrm rot="-417569">
                <a:off x="2137530" y="1601679"/>
                <a:ext cx="2239209" cy="3359152"/>
              </a:xfrm>
              <a:prstGeom prst="rect">
                <a:avLst/>
              </a:prstGeom>
              <a:noFill/>
              <a:ln>
                <a:noFill/>
              </a:ln>
            </p:spPr>
          </p:pic>
          <p:pic>
            <p:nvPicPr>
              <p:cNvPr id="103" name="Google Shape;103;g14a5e3457dd_0_0"/>
              <p:cNvPicPr preferRelativeResize="0"/>
              <p:nvPr/>
            </p:nvPicPr>
            <p:blipFill rotWithShape="1">
              <a:blip r:embed="rId6">
                <a:alphaModFix/>
              </a:blip>
              <a:srcRect/>
              <a:stretch/>
            </p:blipFill>
            <p:spPr>
              <a:xfrm rot="-240230">
                <a:off x="2366642" y="1503920"/>
                <a:ext cx="2239209" cy="3359152"/>
              </a:xfrm>
              <a:prstGeom prst="rect">
                <a:avLst/>
              </a:prstGeom>
              <a:noFill/>
              <a:ln>
                <a:noFill/>
              </a:ln>
            </p:spPr>
          </p:pic>
          <p:pic>
            <p:nvPicPr>
              <p:cNvPr id="104" name="Google Shape;104;g14a5e3457dd_0_0"/>
              <p:cNvPicPr preferRelativeResize="0"/>
              <p:nvPr/>
            </p:nvPicPr>
            <p:blipFill rotWithShape="1">
              <a:blip r:embed="rId6">
                <a:alphaModFix/>
              </a:blip>
              <a:srcRect/>
              <a:stretch/>
            </p:blipFill>
            <p:spPr>
              <a:xfrm>
                <a:off x="2651725" y="1429845"/>
                <a:ext cx="2239210" cy="3359151"/>
              </a:xfrm>
              <a:prstGeom prst="rect">
                <a:avLst/>
              </a:prstGeom>
              <a:noFill/>
              <a:ln>
                <a:noFill/>
              </a:ln>
            </p:spPr>
          </p:pic>
        </p:grpSp>
        <p:pic>
          <p:nvPicPr>
            <p:cNvPr id="105" name="Google Shape;105;g14a5e3457dd_0_0"/>
            <p:cNvPicPr preferRelativeResize="0"/>
            <p:nvPr/>
          </p:nvPicPr>
          <p:blipFill rotWithShape="1">
            <a:blip r:embed="rId7">
              <a:alphaModFix/>
            </a:blip>
            <a:srcRect/>
            <a:stretch/>
          </p:blipFill>
          <p:spPr>
            <a:xfrm>
              <a:off x="2963359" y="2335949"/>
              <a:ext cx="419136" cy="396273"/>
            </a:xfrm>
            <a:prstGeom prst="rect">
              <a:avLst/>
            </a:prstGeom>
            <a:noFill/>
            <a:ln>
              <a:noFill/>
            </a:ln>
          </p:spPr>
        </p:pic>
      </p:grpSp>
      <p:grpSp>
        <p:nvGrpSpPr>
          <p:cNvPr id="106" name="Google Shape;106;g14a5e3457dd_0_0"/>
          <p:cNvGrpSpPr/>
          <p:nvPr/>
        </p:nvGrpSpPr>
        <p:grpSpPr>
          <a:xfrm>
            <a:off x="3545805" y="2609851"/>
            <a:ext cx="2159855" cy="1673794"/>
            <a:chOff x="3450772" y="3245919"/>
            <a:chExt cx="2415564" cy="1882570"/>
          </a:xfrm>
        </p:grpSpPr>
        <p:sp>
          <p:nvSpPr>
            <p:cNvPr id="107" name="Google Shape;107;g14a5e3457dd_0_0"/>
            <p:cNvSpPr/>
            <p:nvPr/>
          </p:nvSpPr>
          <p:spPr>
            <a:xfrm>
              <a:off x="3450772" y="3245919"/>
              <a:ext cx="1994327" cy="1803390"/>
            </a:xfrm>
            <a:prstGeom prst="rect">
              <a:avLst/>
            </a:prstGeom>
            <a:solidFill>
              <a:srgbClr val="C5D8F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70C0"/>
                </a:solidFill>
                <a:latin typeface="Arial"/>
                <a:ea typeface="Arial"/>
                <a:cs typeface="Arial"/>
                <a:sym typeface="Arial"/>
              </a:endParaRPr>
            </a:p>
          </p:txBody>
        </p:sp>
        <p:grpSp>
          <p:nvGrpSpPr>
            <p:cNvPr id="108" name="Google Shape;108;g14a5e3457dd_0_0"/>
            <p:cNvGrpSpPr/>
            <p:nvPr/>
          </p:nvGrpSpPr>
          <p:grpSpPr>
            <a:xfrm>
              <a:off x="3465003" y="3286757"/>
              <a:ext cx="2401333" cy="1841732"/>
              <a:chOff x="559432" y="1923663"/>
              <a:chExt cx="3425185" cy="2611908"/>
            </a:xfrm>
          </p:grpSpPr>
          <p:pic>
            <p:nvPicPr>
              <p:cNvPr id="109" name="Google Shape;109;g14a5e3457dd_0_0"/>
              <p:cNvPicPr preferRelativeResize="0"/>
              <p:nvPr/>
            </p:nvPicPr>
            <p:blipFill rotWithShape="1">
              <a:blip r:embed="rId8">
                <a:alphaModFix/>
              </a:blip>
              <a:srcRect l="15104" t="50000" r="34836"/>
              <a:stretch/>
            </p:blipFill>
            <p:spPr>
              <a:xfrm>
                <a:off x="1542938" y="2224791"/>
                <a:ext cx="860611" cy="859571"/>
              </a:xfrm>
              <a:prstGeom prst="ellipse">
                <a:avLst/>
              </a:prstGeom>
              <a:noFill/>
              <a:ln>
                <a:noFill/>
              </a:ln>
            </p:spPr>
          </p:pic>
          <p:pic>
            <p:nvPicPr>
              <p:cNvPr id="110" name="Google Shape;110;g14a5e3457dd_0_0"/>
              <p:cNvPicPr preferRelativeResize="0"/>
              <p:nvPr/>
            </p:nvPicPr>
            <p:blipFill rotWithShape="1">
              <a:blip r:embed="rId9">
                <a:alphaModFix/>
              </a:blip>
              <a:srcRect l="-1" r="43642"/>
              <a:stretch/>
            </p:blipFill>
            <p:spPr>
              <a:xfrm>
                <a:off x="2480882" y="2224791"/>
                <a:ext cx="865047" cy="859571"/>
              </a:xfrm>
              <a:prstGeom prst="ellipse">
                <a:avLst/>
              </a:prstGeom>
              <a:noFill/>
              <a:ln>
                <a:noFill/>
              </a:ln>
            </p:spPr>
          </p:pic>
          <p:pic>
            <p:nvPicPr>
              <p:cNvPr id="111" name="Google Shape;111;g14a5e3457dd_0_0"/>
              <p:cNvPicPr preferRelativeResize="0"/>
              <p:nvPr/>
            </p:nvPicPr>
            <p:blipFill rotWithShape="1">
              <a:blip r:embed="rId10">
                <a:alphaModFix/>
              </a:blip>
              <a:srcRect l="25731" t="27618" r="22710" b="16160"/>
              <a:stretch/>
            </p:blipFill>
            <p:spPr>
              <a:xfrm>
                <a:off x="2480882" y="3162144"/>
                <a:ext cx="856578" cy="859572"/>
              </a:xfrm>
              <a:prstGeom prst="ellipse">
                <a:avLst/>
              </a:prstGeom>
              <a:noFill/>
              <a:ln>
                <a:noFill/>
              </a:ln>
            </p:spPr>
          </p:pic>
          <p:pic>
            <p:nvPicPr>
              <p:cNvPr id="112" name="Google Shape;112;g14a5e3457dd_0_0"/>
              <p:cNvPicPr preferRelativeResize="0"/>
              <p:nvPr/>
            </p:nvPicPr>
            <p:blipFill rotWithShape="1">
              <a:blip r:embed="rId11">
                <a:alphaModFix/>
              </a:blip>
              <a:srcRect l="6638" t="9550" r="38671" b="8502"/>
              <a:stretch/>
            </p:blipFill>
            <p:spPr>
              <a:xfrm>
                <a:off x="605082" y="2224791"/>
                <a:ext cx="860523" cy="859572"/>
              </a:xfrm>
              <a:prstGeom prst="ellipse">
                <a:avLst/>
              </a:prstGeom>
              <a:noFill/>
              <a:ln>
                <a:noFill/>
              </a:ln>
            </p:spPr>
          </p:pic>
          <p:pic>
            <p:nvPicPr>
              <p:cNvPr id="113" name="Google Shape;113;g14a5e3457dd_0_0"/>
              <p:cNvPicPr preferRelativeResize="0"/>
              <p:nvPr/>
            </p:nvPicPr>
            <p:blipFill rotWithShape="1">
              <a:blip r:embed="rId12">
                <a:alphaModFix/>
              </a:blip>
              <a:srcRect l="41480" t="28030" b="13498"/>
              <a:stretch/>
            </p:blipFill>
            <p:spPr>
              <a:xfrm>
                <a:off x="605082" y="3162145"/>
                <a:ext cx="860283" cy="859571"/>
              </a:xfrm>
              <a:prstGeom prst="ellipse">
                <a:avLst/>
              </a:prstGeom>
              <a:noFill/>
              <a:ln>
                <a:noFill/>
              </a:ln>
            </p:spPr>
          </p:pic>
          <p:grpSp>
            <p:nvGrpSpPr>
              <p:cNvPr id="114" name="Google Shape;114;g14a5e3457dd_0_0"/>
              <p:cNvGrpSpPr/>
              <p:nvPr/>
            </p:nvGrpSpPr>
            <p:grpSpPr>
              <a:xfrm>
                <a:off x="1542938" y="3162144"/>
                <a:ext cx="859571" cy="859571"/>
                <a:chOff x="3711389" y="3921116"/>
                <a:chExt cx="1560030" cy="1566229"/>
              </a:xfrm>
            </p:grpSpPr>
            <p:pic>
              <p:nvPicPr>
                <p:cNvPr id="115" name="Google Shape;115;g14a5e3457dd_0_0"/>
                <p:cNvPicPr preferRelativeResize="0"/>
                <p:nvPr/>
              </p:nvPicPr>
              <p:blipFill rotWithShape="1">
                <a:blip r:embed="rId13">
                  <a:alphaModFix/>
                </a:blip>
                <a:srcRect l="36518" t="15326" b="20938"/>
                <a:stretch/>
              </p:blipFill>
              <p:spPr>
                <a:xfrm>
                  <a:off x="3711389" y="3921116"/>
                  <a:ext cx="1560030" cy="1566229"/>
                </a:xfrm>
                <a:prstGeom prst="ellipse">
                  <a:avLst/>
                </a:prstGeom>
                <a:noFill/>
                <a:ln>
                  <a:noFill/>
                </a:ln>
              </p:spPr>
            </p:pic>
            <p:sp>
              <p:nvSpPr>
                <p:cNvPr id="116" name="Google Shape;116;g14a5e3457dd_0_0"/>
                <p:cNvSpPr/>
                <p:nvPr/>
              </p:nvSpPr>
              <p:spPr>
                <a:xfrm>
                  <a:off x="3813048" y="4127709"/>
                  <a:ext cx="398033" cy="182880"/>
                </a:xfrm>
                <a:custGeom>
                  <a:avLst/>
                  <a:gdLst/>
                  <a:ahLst/>
                  <a:cxnLst/>
                  <a:rect l="l" t="t" r="r" b="b"/>
                  <a:pathLst>
                    <a:path w="398033" h="182880" extrusionOk="0">
                      <a:moveTo>
                        <a:pt x="96818" y="182880"/>
                      </a:moveTo>
                      <a:lnTo>
                        <a:pt x="96818" y="182880"/>
                      </a:lnTo>
                      <a:lnTo>
                        <a:pt x="398033" y="182880"/>
                      </a:lnTo>
                      <a:lnTo>
                        <a:pt x="355002" y="32273"/>
                      </a:lnTo>
                      <a:lnTo>
                        <a:pt x="129091" y="0"/>
                      </a:lnTo>
                      <a:lnTo>
                        <a:pt x="0" y="172123"/>
                      </a:lnTo>
                      <a:lnTo>
                        <a:pt x="96818" y="182880"/>
                      </a:lnTo>
                      <a:close/>
                    </a:path>
                  </a:pathLst>
                </a:custGeom>
                <a:solidFill>
                  <a:srgbClr val="F7F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grpSp>
          <p:grpSp>
            <p:nvGrpSpPr>
              <p:cNvPr id="117" name="Google Shape;117;g14a5e3457dd_0_0"/>
              <p:cNvGrpSpPr/>
              <p:nvPr/>
            </p:nvGrpSpPr>
            <p:grpSpPr>
              <a:xfrm>
                <a:off x="559432" y="1923663"/>
                <a:ext cx="3425183" cy="319038"/>
                <a:chOff x="559432" y="1923663"/>
                <a:chExt cx="3425183" cy="319038"/>
              </a:xfrm>
            </p:grpSpPr>
            <p:sp>
              <p:nvSpPr>
                <p:cNvPr id="118" name="Google Shape;118;g14a5e3457dd_0_0"/>
                <p:cNvSpPr txBox="1"/>
                <p:nvPr/>
              </p:nvSpPr>
              <p:spPr>
                <a:xfrm>
                  <a:off x="559432" y="1923663"/>
                  <a:ext cx="982388" cy="319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dirty="0">
                      <a:solidFill>
                        <a:srgbClr val="0070C0"/>
                      </a:solidFill>
                      <a:latin typeface="Arial"/>
                      <a:ea typeface="Arial"/>
                      <a:cs typeface="Arial"/>
                      <a:sym typeface="Arial"/>
                    </a:rPr>
                    <a:t>Dormitory</a:t>
                  </a:r>
                  <a:endParaRPr sz="700" b="1" i="0" u="none" strike="noStrike" cap="none" dirty="0">
                    <a:solidFill>
                      <a:srgbClr val="0070C0"/>
                    </a:solidFill>
                    <a:latin typeface="Arial"/>
                    <a:ea typeface="Arial"/>
                    <a:cs typeface="Arial"/>
                    <a:sym typeface="Arial"/>
                  </a:endParaRPr>
                </a:p>
              </p:txBody>
            </p:sp>
            <p:sp>
              <p:nvSpPr>
                <p:cNvPr id="119" name="Google Shape;119;g14a5e3457dd_0_0"/>
                <p:cNvSpPr txBox="1"/>
                <p:nvPr/>
              </p:nvSpPr>
              <p:spPr>
                <a:xfrm>
                  <a:off x="1542939" y="1923663"/>
                  <a:ext cx="859493" cy="3190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dirty="0">
                      <a:solidFill>
                        <a:srgbClr val="0070C0"/>
                      </a:solidFill>
                      <a:latin typeface="Arial"/>
                      <a:ea typeface="Arial"/>
                      <a:cs typeface="Arial"/>
                      <a:sym typeface="Arial"/>
                    </a:rPr>
                    <a:t>Canteen</a:t>
                  </a:r>
                  <a:endParaRPr sz="700" b="1" i="0" u="none" strike="noStrike" cap="none" dirty="0">
                    <a:solidFill>
                      <a:srgbClr val="0070C0"/>
                    </a:solidFill>
                    <a:latin typeface="Arial"/>
                    <a:ea typeface="Arial"/>
                    <a:cs typeface="Arial"/>
                    <a:sym typeface="Arial"/>
                  </a:endParaRPr>
                </a:p>
              </p:txBody>
            </p:sp>
            <p:sp>
              <p:nvSpPr>
                <p:cNvPr id="120" name="Google Shape;120;g14a5e3457dd_0_0"/>
                <p:cNvSpPr txBox="1"/>
                <p:nvPr/>
              </p:nvSpPr>
              <p:spPr>
                <a:xfrm>
                  <a:off x="2365986" y="1923663"/>
                  <a:ext cx="1035648" cy="2986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dirty="0">
                      <a:solidFill>
                        <a:srgbClr val="0070C0"/>
                      </a:solidFill>
                      <a:latin typeface="Arial"/>
                      <a:ea typeface="Arial"/>
                      <a:cs typeface="Arial"/>
                      <a:sym typeface="Arial"/>
                    </a:rPr>
                    <a:t>Parking Lot</a:t>
                  </a:r>
                  <a:endParaRPr sz="700" b="1" i="0" u="none" strike="noStrike" cap="none" dirty="0">
                    <a:solidFill>
                      <a:srgbClr val="0070C0"/>
                    </a:solidFill>
                    <a:latin typeface="Arial"/>
                    <a:ea typeface="Arial"/>
                    <a:cs typeface="Arial"/>
                    <a:sym typeface="Arial"/>
                  </a:endParaRPr>
                </a:p>
              </p:txBody>
            </p:sp>
            <p:sp>
              <p:nvSpPr>
                <p:cNvPr id="121" name="Google Shape;121;g14a5e3457dd_0_0"/>
                <p:cNvSpPr txBox="1"/>
                <p:nvPr/>
              </p:nvSpPr>
              <p:spPr>
                <a:xfrm>
                  <a:off x="3721121" y="1923663"/>
                  <a:ext cx="263494" cy="2837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122" name="Google Shape;122;g14a5e3457dd_0_0"/>
              <p:cNvGrpSpPr/>
              <p:nvPr/>
            </p:nvGrpSpPr>
            <p:grpSpPr>
              <a:xfrm>
                <a:off x="573116" y="4044704"/>
                <a:ext cx="3411501" cy="490867"/>
                <a:chOff x="596424" y="4044704"/>
                <a:chExt cx="3411501" cy="490867"/>
              </a:xfrm>
            </p:grpSpPr>
            <p:sp>
              <p:nvSpPr>
                <p:cNvPr id="123" name="Google Shape;123;g14a5e3457dd_0_0"/>
                <p:cNvSpPr txBox="1"/>
                <p:nvPr/>
              </p:nvSpPr>
              <p:spPr>
                <a:xfrm>
                  <a:off x="596424" y="4044704"/>
                  <a:ext cx="937800" cy="43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70C0"/>
                      </a:solidFill>
                      <a:latin typeface="Arial"/>
                      <a:ea typeface="Arial"/>
                      <a:cs typeface="Arial"/>
                      <a:sym typeface="Arial"/>
                    </a:rPr>
                    <a:t>Rest Room</a:t>
                  </a:r>
                  <a:endParaRPr sz="700" b="1"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rgbClr val="0070C0"/>
                    </a:solidFill>
                    <a:latin typeface="Arial"/>
                    <a:ea typeface="Arial"/>
                    <a:cs typeface="Arial"/>
                    <a:sym typeface="Arial"/>
                  </a:endParaRPr>
                </a:p>
              </p:txBody>
            </p:sp>
            <p:sp>
              <p:nvSpPr>
                <p:cNvPr id="124" name="Google Shape;124;g14a5e3457dd_0_0"/>
                <p:cNvSpPr txBox="1"/>
                <p:nvPr/>
              </p:nvSpPr>
              <p:spPr>
                <a:xfrm>
                  <a:off x="1537121" y="4044710"/>
                  <a:ext cx="1088817" cy="4908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dirty="0">
                      <a:solidFill>
                        <a:srgbClr val="0070C0"/>
                      </a:solidFill>
                      <a:latin typeface="Arial"/>
                      <a:ea typeface="Arial"/>
                      <a:cs typeface="Arial"/>
                      <a:sym typeface="Arial"/>
                    </a:rPr>
                    <a:t>Production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US" sz="700" b="1" i="0" u="none" strike="noStrike" cap="none" dirty="0">
                      <a:solidFill>
                        <a:srgbClr val="0070C0"/>
                      </a:solidFill>
                      <a:latin typeface="Arial"/>
                      <a:ea typeface="Arial"/>
                      <a:cs typeface="Arial"/>
                      <a:sym typeface="Arial"/>
                    </a:rPr>
                    <a:t>Floor</a:t>
                  </a:r>
                  <a:endParaRPr sz="700" b="1" i="0" u="none" strike="noStrike" cap="none" dirty="0">
                    <a:solidFill>
                      <a:srgbClr val="0070C0"/>
                    </a:solidFill>
                    <a:latin typeface="Arial"/>
                    <a:ea typeface="Arial"/>
                    <a:cs typeface="Arial"/>
                    <a:sym typeface="Arial"/>
                  </a:endParaRPr>
                </a:p>
              </p:txBody>
            </p:sp>
            <p:sp>
              <p:nvSpPr>
                <p:cNvPr id="125" name="Google Shape;125;g14a5e3457dd_0_0"/>
                <p:cNvSpPr txBox="1"/>
                <p:nvPr/>
              </p:nvSpPr>
              <p:spPr>
                <a:xfrm>
                  <a:off x="2396718" y="4044712"/>
                  <a:ext cx="1088817" cy="2837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70C0"/>
                      </a:solidFill>
                      <a:latin typeface="Arial"/>
                      <a:ea typeface="Arial"/>
                      <a:cs typeface="Arial"/>
                      <a:sym typeface="Arial"/>
                    </a:rPr>
                    <a:t>Clock-in Area</a:t>
                  </a:r>
                  <a:endParaRPr sz="700" b="1" i="0" u="none" strike="noStrike" cap="none">
                    <a:solidFill>
                      <a:srgbClr val="0070C0"/>
                    </a:solidFill>
                    <a:latin typeface="Arial"/>
                    <a:ea typeface="Arial"/>
                    <a:cs typeface="Arial"/>
                    <a:sym typeface="Arial"/>
                  </a:endParaRPr>
                </a:p>
              </p:txBody>
            </p:sp>
            <p:sp>
              <p:nvSpPr>
                <p:cNvPr id="126" name="Google Shape;126;g14a5e3457dd_0_0"/>
                <p:cNvSpPr txBox="1"/>
                <p:nvPr/>
              </p:nvSpPr>
              <p:spPr>
                <a:xfrm>
                  <a:off x="3744431" y="4044712"/>
                  <a:ext cx="263494" cy="2837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grpSp>
      <p:sp>
        <p:nvSpPr>
          <p:cNvPr id="3" name="Google Shape;301;g150d7d23431_1_45">
            <a:extLst>
              <a:ext uri="{FF2B5EF4-FFF2-40B4-BE49-F238E27FC236}">
                <a16:creationId xmlns:a16="http://schemas.microsoft.com/office/drawing/2014/main" id="{1005E284-7E21-1D76-E1C9-BE897A409898}"/>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83333"/>
              <a:buNone/>
            </a:pPr>
            <a:r>
              <a:rPr lang="en-US" sz="3600">
                <a:solidFill>
                  <a:srgbClr val="FF0000"/>
                </a:solidFill>
                <a:latin typeface="Arial"/>
                <a:ea typeface="Arial"/>
                <a:cs typeface="Arial"/>
                <a:sym typeface="Arial"/>
              </a:rPr>
              <a:t>Step 1. </a:t>
            </a:r>
            <a:r>
              <a:rPr lang="en-US" sz="3600">
                <a:solidFill>
                  <a:schemeClr val="lt1"/>
                </a:solidFill>
                <a:latin typeface="Arial"/>
                <a:ea typeface="Arial"/>
                <a:cs typeface="Arial"/>
                <a:sym typeface="Arial"/>
              </a:rPr>
              <a:t>Receive Onboarding Email</a:t>
            </a:r>
            <a:endParaRPr sz="3600">
              <a:solidFill>
                <a:schemeClr val="lt1"/>
              </a:solidFill>
              <a:latin typeface="Arial"/>
              <a:ea typeface="Arial"/>
              <a:cs typeface="Arial"/>
              <a:sym typeface="Arial"/>
            </a:endParaRPr>
          </a:p>
        </p:txBody>
      </p:sp>
      <p:pic>
        <p:nvPicPr>
          <p:cNvPr id="132" name="Google Shape;132;p2" descr="Graphical user interface, text, application&#10;&#10;Description automatically generated"/>
          <p:cNvPicPr preferRelativeResize="0"/>
          <p:nvPr/>
        </p:nvPicPr>
        <p:blipFill rotWithShape="1">
          <a:blip r:embed="rId3">
            <a:alphaModFix/>
          </a:blip>
          <a:srcRect l="4675" r="4481" b="48284"/>
          <a:stretch/>
        </p:blipFill>
        <p:spPr>
          <a:xfrm>
            <a:off x="5770823" y="1719462"/>
            <a:ext cx="2668327" cy="3218063"/>
          </a:xfrm>
          <a:prstGeom prst="rect">
            <a:avLst/>
          </a:prstGeom>
          <a:noFill/>
          <a:ln>
            <a:noFill/>
          </a:ln>
          <a:effectLst>
            <a:outerShdw blurRad="57150" dist="19050" dir="5400000" algn="bl" rotWithShape="0">
              <a:srgbClr val="000000">
                <a:alpha val="49411"/>
              </a:srgbClr>
            </a:outerShdw>
          </a:effectLst>
        </p:spPr>
      </p:pic>
      <p:sp>
        <p:nvSpPr>
          <p:cNvPr id="133" name="Google Shape;133;p2"/>
          <p:cNvSpPr txBox="1">
            <a:spLocks noGrp="1"/>
          </p:cNvSpPr>
          <p:nvPr>
            <p:ph type="body" idx="1"/>
          </p:nvPr>
        </p:nvSpPr>
        <p:spPr>
          <a:xfrm>
            <a:off x="412750" y="1241202"/>
            <a:ext cx="9144000" cy="1325562"/>
          </a:xfrm>
          <a:prstGeom prst="rect">
            <a:avLst/>
          </a:prstGeom>
          <a:noFill/>
          <a:ln>
            <a:noFill/>
          </a:ln>
        </p:spPr>
        <p:txBody>
          <a:bodyPr spcFirstLastPara="1" wrap="square" lIns="91425" tIns="45700" rIns="91425" bIns="45700" anchor="t" anchorCtr="0">
            <a:noAutofit/>
          </a:bodyPr>
          <a:lstStyle/>
          <a:p>
            <a:pPr marL="0" indent="0">
              <a:spcBef>
                <a:spcPts val="0"/>
              </a:spcBef>
              <a:buSzPts val="1600"/>
            </a:pPr>
            <a:r>
              <a:rPr lang="en-US" sz="1600" dirty="0">
                <a:latin typeface="Arial"/>
                <a:ea typeface="Arial"/>
                <a:cs typeface="Arial"/>
                <a:sym typeface="Arial"/>
              </a:rPr>
              <a:t>The Factory Point of Contact (POC) will receive an onboarding email that includes:</a:t>
            </a:r>
            <a:endParaRPr sz="1600" dirty="0">
              <a:latin typeface="Arial"/>
              <a:ea typeface="Arial"/>
              <a:cs typeface="Arial"/>
              <a:sym typeface="Arial"/>
            </a:endParaRPr>
          </a:p>
          <a:p>
            <a:pPr marL="0" indent="0">
              <a:spcBef>
                <a:spcPts val="0"/>
              </a:spcBef>
              <a:buSzPts val="1600"/>
            </a:pPr>
            <a:endParaRPr dirty="0">
              <a:latin typeface="Arial"/>
              <a:ea typeface="Arial"/>
              <a:cs typeface="Arial"/>
              <a:sym typeface="Arial"/>
            </a:endParaRPr>
          </a:p>
          <a:p>
            <a:pPr marL="285750" lvl="0" indent="-285750" algn="l" rtl="0">
              <a:lnSpc>
                <a:spcPct val="100000"/>
              </a:lnSpc>
              <a:spcBef>
                <a:spcPts val="0"/>
              </a:spcBef>
              <a:spcAft>
                <a:spcPts val="0"/>
              </a:spcAft>
              <a:buClr>
                <a:schemeClr val="dk1"/>
              </a:buClr>
              <a:buSzPts val="1600"/>
              <a:buFont typeface="Arial"/>
              <a:buChar char="❑"/>
            </a:pPr>
            <a:r>
              <a:rPr lang="en-US" sz="1600" dirty="0">
                <a:latin typeface="Arial"/>
                <a:ea typeface="Arial"/>
                <a:cs typeface="Arial"/>
                <a:sym typeface="Arial"/>
              </a:rPr>
              <a:t>Factory’s Backend login credentials</a:t>
            </a:r>
            <a:endParaRPr dirty="0">
              <a:latin typeface="Arial"/>
              <a:ea typeface="Arial"/>
              <a:cs typeface="Arial"/>
              <a:sym typeface="Arial"/>
            </a:endParaRPr>
          </a:p>
          <a:p>
            <a:pPr marL="285750" lvl="0" indent="-285750" algn="l" rtl="0">
              <a:lnSpc>
                <a:spcPct val="100000"/>
              </a:lnSpc>
              <a:spcBef>
                <a:spcPts val="0"/>
              </a:spcBef>
              <a:spcAft>
                <a:spcPts val="0"/>
              </a:spcAft>
              <a:buClr>
                <a:schemeClr val="dk1"/>
              </a:buClr>
              <a:buSzPts val="1600"/>
              <a:buFont typeface="Arial"/>
              <a:buChar char="❑"/>
            </a:pPr>
            <a:r>
              <a:rPr lang="en-US" sz="1600" dirty="0">
                <a:latin typeface="Arial"/>
                <a:ea typeface="Arial"/>
                <a:cs typeface="Arial"/>
                <a:sym typeface="Arial"/>
              </a:rPr>
              <a:t>QR Code for workers to scan &amp; access the tool</a:t>
            </a:r>
            <a:endParaRPr dirty="0">
              <a:latin typeface="Arial"/>
              <a:ea typeface="Arial"/>
              <a:cs typeface="Arial"/>
              <a:sym typeface="Arial"/>
            </a:endParaRPr>
          </a:p>
          <a:p>
            <a:pPr marL="285750" lvl="0" indent="-285750" algn="l" rtl="0">
              <a:lnSpc>
                <a:spcPct val="100000"/>
              </a:lnSpc>
              <a:spcBef>
                <a:spcPts val="0"/>
              </a:spcBef>
              <a:spcAft>
                <a:spcPts val="0"/>
              </a:spcAft>
              <a:buClr>
                <a:schemeClr val="dk1"/>
              </a:buClr>
              <a:buSzPts val="1600"/>
              <a:buFont typeface="Arial"/>
              <a:buChar char="❑"/>
            </a:pPr>
            <a:r>
              <a:rPr lang="en-US" sz="1600" dirty="0">
                <a:latin typeface="Arial"/>
                <a:ea typeface="Arial"/>
                <a:cs typeface="Arial"/>
                <a:sym typeface="Arial"/>
              </a:rPr>
              <a:t>Pre-made poster for factory to print out</a:t>
            </a:r>
            <a:endParaRPr dirty="0">
              <a:latin typeface="Arial"/>
              <a:ea typeface="Arial"/>
              <a:cs typeface="Arial"/>
              <a:sym typeface="Arial"/>
            </a:endParaRPr>
          </a:p>
        </p:txBody>
      </p:sp>
      <p:pic>
        <p:nvPicPr>
          <p:cNvPr id="134" name="Google Shape;134;p2"/>
          <p:cNvPicPr preferRelativeResize="0"/>
          <p:nvPr/>
        </p:nvPicPr>
        <p:blipFill rotWithShape="1">
          <a:blip r:embed="rId4">
            <a:alphaModFix/>
          </a:blip>
          <a:srcRect l="5481" t="51281" r="4593" b="2531"/>
          <a:stretch/>
        </p:blipFill>
        <p:spPr>
          <a:xfrm>
            <a:off x="527899" y="2744591"/>
            <a:ext cx="4937274" cy="1409700"/>
          </a:xfrm>
          <a:prstGeom prst="rect">
            <a:avLst/>
          </a:prstGeom>
          <a:noFill/>
          <a:ln>
            <a:noFill/>
          </a:ln>
          <a:effectLst>
            <a:outerShdw blurRad="57150" dist="19050" dir="5400000" algn="bl" rotWithShape="0">
              <a:srgbClr val="000000">
                <a:alpha val="58000"/>
              </a:srgbClr>
            </a:outerShdw>
          </a:effectLst>
        </p:spPr>
      </p:pic>
      <p:sp>
        <p:nvSpPr>
          <p:cNvPr id="135" name="Google Shape;135;p2"/>
          <p:cNvSpPr/>
          <p:nvPr/>
        </p:nvSpPr>
        <p:spPr>
          <a:xfrm>
            <a:off x="1600200" y="3724847"/>
            <a:ext cx="1257300" cy="25149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p2"/>
          <p:cNvPicPr preferRelativeResize="0"/>
          <p:nvPr/>
        </p:nvPicPr>
        <p:blipFill rotWithShape="1">
          <a:blip r:embed="rId5">
            <a:alphaModFix/>
          </a:blip>
          <a:srcRect l="3090" t="41177" r="1"/>
          <a:stretch/>
        </p:blipFill>
        <p:spPr>
          <a:xfrm>
            <a:off x="2525973" y="3514019"/>
            <a:ext cx="1372927" cy="158750"/>
          </a:xfrm>
          <a:prstGeom prst="rect">
            <a:avLst/>
          </a:prstGeom>
          <a:noFill/>
          <a:ln>
            <a:noFill/>
          </a:ln>
        </p:spPr>
      </p:pic>
      <p:sp>
        <p:nvSpPr>
          <p:cNvPr id="3" name="Google Shape;301;g150d7d23431_1_45">
            <a:extLst>
              <a:ext uri="{FF2B5EF4-FFF2-40B4-BE49-F238E27FC236}">
                <a16:creationId xmlns:a16="http://schemas.microsoft.com/office/drawing/2014/main" id="{D94695A0-232C-A160-3D52-5D4C20FEDAD8}"/>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en-US" sz="3600">
                <a:solidFill>
                  <a:srgbClr val="FF0000"/>
                </a:solidFill>
                <a:latin typeface="Arial"/>
                <a:ea typeface="Arial"/>
                <a:cs typeface="Arial"/>
                <a:sym typeface="Arial"/>
              </a:rPr>
              <a:t>Step 2.</a:t>
            </a:r>
            <a:r>
              <a:rPr lang="en-US" sz="3600">
                <a:solidFill>
                  <a:schemeClr val="lt1"/>
                </a:solidFill>
                <a:latin typeface="Arial"/>
                <a:ea typeface="Arial"/>
                <a:cs typeface="Arial"/>
                <a:sym typeface="Arial"/>
              </a:rPr>
              <a:t> Download Poster </a:t>
            </a:r>
            <a:endParaRPr>
              <a:latin typeface="Arial"/>
              <a:ea typeface="Arial"/>
              <a:cs typeface="Arial"/>
              <a:sym typeface="Arial"/>
            </a:endParaRPr>
          </a:p>
        </p:txBody>
      </p:sp>
      <p:sp>
        <p:nvSpPr>
          <p:cNvPr id="143" name="Google Shape;143;p3"/>
          <p:cNvSpPr txBox="1">
            <a:spLocks noGrp="1"/>
          </p:cNvSpPr>
          <p:nvPr>
            <p:ph type="body" idx="1"/>
          </p:nvPr>
        </p:nvSpPr>
        <p:spPr>
          <a:xfrm>
            <a:off x="371400" y="1770815"/>
            <a:ext cx="4968800" cy="13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Font typeface="Helvetica Neue"/>
              <a:buNone/>
            </a:pPr>
            <a:r>
              <a:rPr lang="en-US" sz="1600" dirty="0">
                <a:latin typeface="Arial"/>
                <a:ea typeface="Arial"/>
                <a:cs typeface="Arial"/>
                <a:sym typeface="Arial"/>
              </a:rPr>
              <a:t>Click on </a:t>
            </a:r>
            <a:r>
              <a:rPr lang="en-US" sz="1600" b="1" dirty="0">
                <a:latin typeface="Arial"/>
                <a:ea typeface="Arial"/>
                <a:cs typeface="Arial"/>
                <a:sym typeface="Arial"/>
              </a:rPr>
              <a:t>[Download Poster] </a:t>
            </a:r>
            <a:r>
              <a:rPr lang="en-US" sz="1600" dirty="0">
                <a:latin typeface="Arial"/>
                <a:ea typeface="Arial"/>
                <a:cs typeface="Arial"/>
                <a:sym typeface="Arial"/>
              </a:rPr>
              <a:t>in the onboarding</a:t>
            </a:r>
          </a:p>
          <a:p>
            <a:pPr marL="0" lvl="0" indent="0" algn="l" rtl="0">
              <a:lnSpc>
                <a:spcPct val="100000"/>
              </a:lnSpc>
              <a:spcBef>
                <a:spcPts val="0"/>
              </a:spcBef>
              <a:spcAft>
                <a:spcPts val="0"/>
              </a:spcAft>
              <a:buClr>
                <a:schemeClr val="dk1"/>
              </a:buClr>
              <a:buSzPts val="1600"/>
              <a:buFont typeface="Helvetica Neue"/>
              <a:buNone/>
            </a:pPr>
            <a:r>
              <a:rPr lang="en-US" sz="1600" dirty="0">
                <a:latin typeface="Arial"/>
                <a:ea typeface="Arial"/>
                <a:cs typeface="Arial"/>
                <a:sym typeface="Arial"/>
              </a:rPr>
              <a:t>email &amp; download the poster design</a:t>
            </a:r>
            <a:endParaRPr dirty="0">
              <a:latin typeface="Arial"/>
              <a:ea typeface="Arial"/>
              <a:cs typeface="Arial"/>
              <a:sym typeface="Arial"/>
            </a:endParaRPr>
          </a:p>
        </p:txBody>
      </p:sp>
      <p:pic>
        <p:nvPicPr>
          <p:cNvPr id="2" name="Google Shape;134;p2">
            <a:extLst>
              <a:ext uri="{FF2B5EF4-FFF2-40B4-BE49-F238E27FC236}">
                <a16:creationId xmlns:a16="http://schemas.microsoft.com/office/drawing/2014/main" id="{7C7B2B4A-D0A1-824A-5958-B9E925306392}"/>
              </a:ext>
            </a:extLst>
          </p:cNvPr>
          <p:cNvPicPr preferRelativeResize="0"/>
          <p:nvPr/>
        </p:nvPicPr>
        <p:blipFill rotWithShape="1">
          <a:blip r:embed="rId3">
            <a:alphaModFix/>
          </a:blip>
          <a:srcRect l="5481" t="51281" r="4593" b="2531"/>
          <a:stretch/>
        </p:blipFill>
        <p:spPr>
          <a:xfrm>
            <a:off x="441400" y="2495857"/>
            <a:ext cx="4635500" cy="1325700"/>
          </a:xfrm>
          <a:prstGeom prst="rect">
            <a:avLst/>
          </a:prstGeom>
          <a:noFill/>
          <a:ln>
            <a:noFill/>
          </a:ln>
          <a:effectLst>
            <a:outerShdw blurRad="57150" dist="19050" dir="5400000" algn="bl" rotWithShape="0">
              <a:srgbClr val="000000">
                <a:alpha val="58000"/>
              </a:srgbClr>
            </a:outerShdw>
          </a:effectLst>
        </p:spPr>
      </p:pic>
      <p:pic>
        <p:nvPicPr>
          <p:cNvPr id="3" name="Google Shape;132;p2" descr="Graphical user interface, text, application&#10;&#10;Description automatically generated">
            <a:extLst>
              <a:ext uri="{FF2B5EF4-FFF2-40B4-BE49-F238E27FC236}">
                <a16:creationId xmlns:a16="http://schemas.microsoft.com/office/drawing/2014/main" id="{FB143B74-1F7D-D05A-F534-A4EBA8A1B16F}"/>
              </a:ext>
            </a:extLst>
          </p:cNvPr>
          <p:cNvPicPr preferRelativeResize="0"/>
          <p:nvPr/>
        </p:nvPicPr>
        <p:blipFill rotWithShape="1">
          <a:blip r:embed="rId4">
            <a:alphaModFix/>
          </a:blip>
          <a:srcRect l="4675" r="4481" b="48284"/>
          <a:stretch/>
        </p:blipFill>
        <p:spPr>
          <a:xfrm>
            <a:off x="5257800" y="1219200"/>
            <a:ext cx="3251200" cy="3809999"/>
          </a:xfrm>
          <a:prstGeom prst="rect">
            <a:avLst/>
          </a:prstGeom>
          <a:noFill/>
          <a:ln>
            <a:noFill/>
          </a:ln>
          <a:effectLst>
            <a:outerShdw blurRad="57150" dist="19050" dir="5400000" algn="bl" rotWithShape="0">
              <a:srgbClr val="000000">
                <a:alpha val="49411"/>
              </a:srgbClr>
            </a:outerShdw>
          </a:effectLst>
        </p:spPr>
      </p:pic>
      <p:sp>
        <p:nvSpPr>
          <p:cNvPr id="4" name="Google Shape;135;p2">
            <a:extLst>
              <a:ext uri="{FF2B5EF4-FFF2-40B4-BE49-F238E27FC236}">
                <a16:creationId xmlns:a16="http://schemas.microsoft.com/office/drawing/2014/main" id="{E8A49BFB-B29D-4AB6-4355-7F466AF7B2F4}"/>
              </a:ext>
            </a:extLst>
          </p:cNvPr>
          <p:cNvSpPr/>
          <p:nvPr/>
        </p:nvSpPr>
        <p:spPr>
          <a:xfrm>
            <a:off x="1476450" y="3415267"/>
            <a:ext cx="1257300" cy="25149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136;p2">
            <a:extLst>
              <a:ext uri="{FF2B5EF4-FFF2-40B4-BE49-F238E27FC236}">
                <a16:creationId xmlns:a16="http://schemas.microsoft.com/office/drawing/2014/main" id="{50AA6515-BDD8-55D1-9A54-4015C4E30B54}"/>
              </a:ext>
            </a:extLst>
          </p:cNvPr>
          <p:cNvPicPr preferRelativeResize="0"/>
          <p:nvPr/>
        </p:nvPicPr>
        <p:blipFill rotWithShape="1">
          <a:blip r:embed="rId5">
            <a:alphaModFix/>
          </a:blip>
          <a:srcRect l="3090" t="41177" r="1"/>
          <a:stretch/>
        </p:blipFill>
        <p:spPr>
          <a:xfrm>
            <a:off x="2278323" y="3220911"/>
            <a:ext cx="1372927" cy="158750"/>
          </a:xfrm>
          <a:prstGeom prst="rect">
            <a:avLst/>
          </a:prstGeom>
          <a:noFill/>
          <a:ln>
            <a:noFill/>
          </a:ln>
        </p:spPr>
      </p:pic>
      <p:sp>
        <p:nvSpPr>
          <p:cNvPr id="7" name="Arrow: Bent-Up 6">
            <a:extLst>
              <a:ext uri="{FF2B5EF4-FFF2-40B4-BE49-F238E27FC236}">
                <a16:creationId xmlns:a16="http://schemas.microsoft.com/office/drawing/2014/main" id="{D8933BAD-0406-32F9-8E30-5A243F1CE2A1}"/>
              </a:ext>
            </a:extLst>
          </p:cNvPr>
          <p:cNvSpPr/>
          <p:nvPr/>
        </p:nvSpPr>
        <p:spPr>
          <a:xfrm rot="5400000">
            <a:off x="3149473" y="2556461"/>
            <a:ext cx="813905" cy="318094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Google Shape;301;g150d7d23431_1_45">
            <a:extLst>
              <a:ext uri="{FF2B5EF4-FFF2-40B4-BE49-F238E27FC236}">
                <a16:creationId xmlns:a16="http://schemas.microsoft.com/office/drawing/2014/main" id="{EC82FDB5-9E5F-DEBE-A3A6-9CEC20C22FD1}"/>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body" idx="1"/>
          </p:nvPr>
        </p:nvSpPr>
        <p:spPr>
          <a:xfrm>
            <a:off x="0" y="1208088"/>
            <a:ext cx="9144000" cy="13255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r>
              <a:rPr lang="en-US" sz="1600" dirty="0">
                <a:latin typeface="Arial"/>
                <a:ea typeface="Arial"/>
                <a:cs typeface="Arial"/>
                <a:sym typeface="Arial"/>
              </a:rPr>
              <a:t>Print out multiple copies of the poster (with the QR Code already inserted)</a:t>
            </a:r>
            <a:endParaRPr sz="1600" b="1" dirty="0">
              <a:latin typeface="Arial"/>
              <a:ea typeface="Arial"/>
              <a:cs typeface="Arial"/>
              <a:sym typeface="Arial"/>
            </a:endParaRPr>
          </a:p>
        </p:txBody>
      </p:sp>
      <p:sp>
        <p:nvSpPr>
          <p:cNvPr id="152" name="Google Shape;152;p5"/>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en-US" sz="3600">
                <a:solidFill>
                  <a:srgbClr val="FF0000"/>
                </a:solidFill>
                <a:latin typeface="Arial"/>
                <a:ea typeface="Arial"/>
                <a:cs typeface="Arial"/>
                <a:sym typeface="Arial"/>
              </a:rPr>
              <a:t>Step 3.</a:t>
            </a:r>
            <a:r>
              <a:rPr lang="en-US" sz="3600">
                <a:solidFill>
                  <a:schemeClr val="lt1"/>
                </a:solidFill>
                <a:latin typeface="Arial"/>
                <a:ea typeface="Arial"/>
                <a:cs typeface="Arial"/>
                <a:sym typeface="Arial"/>
              </a:rPr>
              <a:t> Print out the Poster</a:t>
            </a:r>
            <a:endParaRPr>
              <a:latin typeface="Arial"/>
              <a:ea typeface="Arial"/>
              <a:cs typeface="Arial"/>
              <a:sym typeface="Arial"/>
            </a:endParaRPr>
          </a:p>
        </p:txBody>
      </p:sp>
      <p:grpSp>
        <p:nvGrpSpPr>
          <p:cNvPr id="153" name="Google Shape;153;p5"/>
          <p:cNvGrpSpPr/>
          <p:nvPr/>
        </p:nvGrpSpPr>
        <p:grpSpPr>
          <a:xfrm>
            <a:off x="1262793" y="1770433"/>
            <a:ext cx="2741500" cy="3174769"/>
            <a:chOff x="2067630" y="1510960"/>
            <a:chExt cx="2948665" cy="3654272"/>
          </a:xfrm>
        </p:grpSpPr>
        <p:grpSp>
          <p:nvGrpSpPr>
            <p:cNvPr id="154" name="Google Shape;154;p5"/>
            <p:cNvGrpSpPr/>
            <p:nvPr/>
          </p:nvGrpSpPr>
          <p:grpSpPr>
            <a:xfrm>
              <a:off x="2067630" y="1510960"/>
              <a:ext cx="2948665" cy="3654272"/>
              <a:chOff x="1942269" y="1429844"/>
              <a:chExt cx="2948665" cy="3654272"/>
            </a:xfrm>
          </p:grpSpPr>
          <p:pic>
            <p:nvPicPr>
              <p:cNvPr id="155" name="Google Shape;155;p5"/>
              <p:cNvPicPr preferRelativeResize="0"/>
              <p:nvPr/>
            </p:nvPicPr>
            <p:blipFill rotWithShape="1">
              <a:blip r:embed="rId3">
                <a:alphaModFix/>
              </a:blip>
              <a:srcRect/>
              <a:stretch/>
            </p:blipFill>
            <p:spPr>
              <a:xfrm rot="-417569">
                <a:off x="2137530" y="1601679"/>
                <a:ext cx="2239209" cy="3359152"/>
              </a:xfrm>
              <a:prstGeom prst="rect">
                <a:avLst/>
              </a:prstGeom>
              <a:noFill/>
              <a:ln>
                <a:noFill/>
              </a:ln>
            </p:spPr>
          </p:pic>
          <p:pic>
            <p:nvPicPr>
              <p:cNvPr id="156" name="Google Shape;156;p5"/>
              <p:cNvPicPr preferRelativeResize="0"/>
              <p:nvPr/>
            </p:nvPicPr>
            <p:blipFill rotWithShape="1">
              <a:blip r:embed="rId3">
                <a:alphaModFix/>
              </a:blip>
              <a:srcRect/>
              <a:stretch/>
            </p:blipFill>
            <p:spPr>
              <a:xfrm rot="-240230">
                <a:off x="2366642" y="1503920"/>
                <a:ext cx="2239209" cy="3359152"/>
              </a:xfrm>
              <a:prstGeom prst="rect">
                <a:avLst/>
              </a:prstGeom>
              <a:noFill/>
              <a:ln>
                <a:noFill/>
              </a:ln>
            </p:spPr>
          </p:pic>
          <p:pic>
            <p:nvPicPr>
              <p:cNvPr id="157" name="Google Shape;157;p5"/>
              <p:cNvPicPr preferRelativeResize="0"/>
              <p:nvPr/>
            </p:nvPicPr>
            <p:blipFill rotWithShape="1">
              <a:blip r:embed="rId3">
                <a:alphaModFix/>
              </a:blip>
              <a:srcRect/>
              <a:stretch/>
            </p:blipFill>
            <p:spPr>
              <a:xfrm>
                <a:off x="2651725" y="1429844"/>
                <a:ext cx="2239209" cy="3359152"/>
              </a:xfrm>
              <a:prstGeom prst="rect">
                <a:avLst/>
              </a:prstGeom>
              <a:noFill/>
              <a:ln>
                <a:noFill/>
              </a:ln>
            </p:spPr>
          </p:pic>
        </p:grpSp>
        <p:pic>
          <p:nvPicPr>
            <p:cNvPr id="158" name="Google Shape;158;p5"/>
            <p:cNvPicPr preferRelativeResize="0"/>
            <p:nvPr/>
          </p:nvPicPr>
          <p:blipFill rotWithShape="1">
            <a:blip r:embed="rId4">
              <a:alphaModFix/>
            </a:blip>
            <a:srcRect/>
            <a:stretch/>
          </p:blipFill>
          <p:spPr>
            <a:xfrm>
              <a:off x="2963359" y="2335949"/>
              <a:ext cx="419136" cy="396274"/>
            </a:xfrm>
            <a:prstGeom prst="rect">
              <a:avLst/>
            </a:prstGeom>
            <a:noFill/>
            <a:ln>
              <a:noFill/>
            </a:ln>
          </p:spPr>
        </p:pic>
      </p:grpSp>
      <p:grpSp>
        <p:nvGrpSpPr>
          <p:cNvPr id="159" name="Google Shape;159;p5"/>
          <p:cNvGrpSpPr/>
          <p:nvPr/>
        </p:nvGrpSpPr>
        <p:grpSpPr>
          <a:xfrm>
            <a:off x="4430731" y="1608067"/>
            <a:ext cx="2846370" cy="3243106"/>
            <a:chOff x="4806420" y="1336006"/>
            <a:chExt cx="3106080" cy="3709644"/>
          </a:xfrm>
        </p:grpSpPr>
        <p:pic>
          <p:nvPicPr>
            <p:cNvPr id="160" name="Google Shape;160;p5"/>
            <p:cNvPicPr preferRelativeResize="0"/>
            <p:nvPr/>
          </p:nvPicPr>
          <p:blipFill rotWithShape="1">
            <a:blip r:embed="rId5">
              <a:alphaModFix/>
            </a:blip>
            <a:srcRect/>
            <a:stretch/>
          </p:blipFill>
          <p:spPr>
            <a:xfrm rot="-589911">
              <a:off x="5076864" y="1500509"/>
              <a:ext cx="2218099" cy="3330032"/>
            </a:xfrm>
            <a:prstGeom prst="rect">
              <a:avLst/>
            </a:prstGeom>
            <a:noFill/>
            <a:ln>
              <a:noFill/>
            </a:ln>
          </p:spPr>
        </p:pic>
        <p:pic>
          <p:nvPicPr>
            <p:cNvPr id="161" name="Google Shape;161;p5"/>
            <p:cNvPicPr preferRelativeResize="0"/>
            <p:nvPr/>
          </p:nvPicPr>
          <p:blipFill rotWithShape="1">
            <a:blip r:embed="rId5">
              <a:alphaModFix/>
            </a:blip>
            <a:srcRect/>
            <a:stretch/>
          </p:blipFill>
          <p:spPr>
            <a:xfrm rot="-185496">
              <a:off x="5363227" y="1500562"/>
              <a:ext cx="2218183" cy="3329923"/>
            </a:xfrm>
            <a:prstGeom prst="rect">
              <a:avLst/>
            </a:prstGeom>
            <a:noFill/>
            <a:ln>
              <a:noFill/>
            </a:ln>
          </p:spPr>
        </p:pic>
        <p:pic>
          <p:nvPicPr>
            <p:cNvPr id="162" name="Google Shape;162;p5"/>
            <p:cNvPicPr preferRelativeResize="0"/>
            <p:nvPr/>
          </p:nvPicPr>
          <p:blipFill>
            <a:blip r:embed="rId6">
              <a:alphaModFix/>
            </a:blip>
            <a:stretch>
              <a:fillRect/>
            </a:stretch>
          </p:blipFill>
          <p:spPr>
            <a:xfrm>
              <a:off x="5610625" y="1592000"/>
              <a:ext cx="2301875" cy="3453650"/>
            </a:xfrm>
            <a:prstGeom prst="rect">
              <a:avLst/>
            </a:prstGeom>
            <a:noFill/>
            <a:ln>
              <a:noFill/>
            </a:ln>
          </p:spPr>
        </p:pic>
      </p:grpSp>
      <p:sp>
        <p:nvSpPr>
          <p:cNvPr id="2" name="Google Shape;301;g150d7d23431_1_45">
            <a:extLst>
              <a:ext uri="{FF2B5EF4-FFF2-40B4-BE49-F238E27FC236}">
                <a16:creationId xmlns:a16="http://schemas.microsoft.com/office/drawing/2014/main" id="{D7751AD6-3B32-9B18-0998-F7D244C3A21A}"/>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1501362"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700"/>
              <a:buNone/>
            </a:pPr>
            <a:r>
              <a:rPr lang="en-US" sz="2800" dirty="0">
                <a:solidFill>
                  <a:srgbClr val="FF0000"/>
                </a:solidFill>
                <a:latin typeface="Arial"/>
                <a:ea typeface="Arial"/>
                <a:cs typeface="Arial"/>
                <a:sym typeface="Arial"/>
              </a:rPr>
              <a:t>Step 4. </a:t>
            </a:r>
            <a:r>
              <a:rPr lang="en-US" sz="2800" dirty="0">
                <a:solidFill>
                  <a:schemeClr val="lt1"/>
                </a:solidFill>
                <a:latin typeface="Arial"/>
                <a:ea typeface="Arial"/>
                <a:cs typeface="Arial"/>
                <a:sym typeface="Arial"/>
              </a:rPr>
              <a:t>Position Posters in Common Areas</a:t>
            </a:r>
            <a:endParaRPr dirty="0">
              <a:latin typeface="Arial"/>
              <a:ea typeface="Arial"/>
              <a:cs typeface="Arial"/>
              <a:sym typeface="Arial"/>
            </a:endParaRPr>
          </a:p>
        </p:txBody>
      </p:sp>
      <p:sp>
        <p:nvSpPr>
          <p:cNvPr id="169" name="Google Shape;169;p6"/>
          <p:cNvSpPr txBox="1">
            <a:spLocks noGrp="1"/>
          </p:cNvSpPr>
          <p:nvPr>
            <p:ph type="body" idx="1"/>
          </p:nvPr>
        </p:nvSpPr>
        <p:spPr>
          <a:xfrm>
            <a:off x="2725188" y="1325261"/>
            <a:ext cx="2770687" cy="13255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r>
              <a:rPr lang="en-US" sz="1600" dirty="0">
                <a:latin typeface="Arial"/>
                <a:ea typeface="Arial"/>
                <a:cs typeface="Arial"/>
                <a:sym typeface="Arial"/>
              </a:rPr>
              <a:t>Put up posters in areas that are familiar to the workers</a:t>
            </a:r>
            <a:endParaRPr dirty="0">
              <a:latin typeface="Arial"/>
              <a:ea typeface="Arial"/>
              <a:cs typeface="Arial"/>
              <a:sym typeface="Arial"/>
            </a:endParaRPr>
          </a:p>
        </p:txBody>
      </p:sp>
      <p:grpSp>
        <p:nvGrpSpPr>
          <p:cNvPr id="170" name="Google Shape;170;p6"/>
          <p:cNvGrpSpPr/>
          <p:nvPr/>
        </p:nvGrpSpPr>
        <p:grpSpPr>
          <a:xfrm>
            <a:off x="2822195" y="1970521"/>
            <a:ext cx="2521189" cy="2834357"/>
            <a:chOff x="377350" y="1923663"/>
            <a:chExt cx="3138527" cy="3563456"/>
          </a:xfrm>
        </p:grpSpPr>
        <p:pic>
          <p:nvPicPr>
            <p:cNvPr id="171" name="Google Shape;171;p6"/>
            <p:cNvPicPr preferRelativeResize="0"/>
            <p:nvPr/>
          </p:nvPicPr>
          <p:blipFill rotWithShape="1">
            <a:blip r:embed="rId3">
              <a:alphaModFix/>
            </a:blip>
            <a:srcRect r="33770"/>
            <a:stretch/>
          </p:blipFill>
          <p:spPr>
            <a:xfrm>
              <a:off x="588780" y="3384906"/>
              <a:ext cx="859210" cy="859572"/>
            </a:xfrm>
            <a:prstGeom prst="ellipse">
              <a:avLst/>
            </a:prstGeom>
            <a:noFill/>
            <a:ln>
              <a:noFill/>
            </a:ln>
          </p:spPr>
        </p:pic>
        <p:pic>
          <p:nvPicPr>
            <p:cNvPr id="172" name="Google Shape;172;p6"/>
            <p:cNvPicPr preferRelativeResize="0"/>
            <p:nvPr/>
          </p:nvPicPr>
          <p:blipFill rotWithShape="1">
            <a:blip r:embed="rId4">
              <a:alphaModFix/>
            </a:blip>
            <a:srcRect l="15104" t="50000" r="34836"/>
            <a:stretch/>
          </p:blipFill>
          <p:spPr>
            <a:xfrm>
              <a:off x="1542938" y="2224791"/>
              <a:ext cx="860611" cy="859571"/>
            </a:xfrm>
            <a:prstGeom prst="ellipse">
              <a:avLst/>
            </a:prstGeom>
            <a:noFill/>
            <a:ln>
              <a:noFill/>
            </a:ln>
          </p:spPr>
        </p:pic>
        <p:pic>
          <p:nvPicPr>
            <p:cNvPr id="173" name="Google Shape;173;p6"/>
            <p:cNvPicPr preferRelativeResize="0"/>
            <p:nvPr/>
          </p:nvPicPr>
          <p:blipFill rotWithShape="1">
            <a:blip r:embed="rId5">
              <a:alphaModFix/>
            </a:blip>
            <a:srcRect l="-1" r="43642"/>
            <a:stretch/>
          </p:blipFill>
          <p:spPr>
            <a:xfrm>
              <a:off x="2480882" y="2224791"/>
              <a:ext cx="865047" cy="859571"/>
            </a:xfrm>
            <a:prstGeom prst="ellipse">
              <a:avLst/>
            </a:prstGeom>
            <a:noFill/>
            <a:ln>
              <a:noFill/>
            </a:ln>
          </p:spPr>
        </p:pic>
        <p:pic>
          <p:nvPicPr>
            <p:cNvPr id="174" name="Google Shape;174;p6"/>
            <p:cNvPicPr preferRelativeResize="0"/>
            <p:nvPr/>
          </p:nvPicPr>
          <p:blipFill rotWithShape="1">
            <a:blip r:embed="rId6">
              <a:alphaModFix/>
            </a:blip>
            <a:srcRect l="25731" t="27618" r="22710" b="16160"/>
            <a:stretch/>
          </p:blipFill>
          <p:spPr>
            <a:xfrm>
              <a:off x="2498689" y="3391963"/>
              <a:ext cx="856578" cy="859572"/>
            </a:xfrm>
            <a:prstGeom prst="ellipse">
              <a:avLst/>
            </a:prstGeom>
            <a:noFill/>
            <a:ln>
              <a:noFill/>
            </a:ln>
          </p:spPr>
        </p:pic>
        <p:pic>
          <p:nvPicPr>
            <p:cNvPr id="175" name="Google Shape;175;p6"/>
            <p:cNvPicPr preferRelativeResize="0"/>
            <p:nvPr/>
          </p:nvPicPr>
          <p:blipFill rotWithShape="1">
            <a:blip r:embed="rId7">
              <a:alphaModFix/>
            </a:blip>
            <a:srcRect l="6638" t="9550" r="38671" b="8502"/>
            <a:stretch/>
          </p:blipFill>
          <p:spPr>
            <a:xfrm>
              <a:off x="605082" y="2224791"/>
              <a:ext cx="860523" cy="859572"/>
            </a:xfrm>
            <a:prstGeom prst="ellipse">
              <a:avLst/>
            </a:prstGeom>
            <a:noFill/>
            <a:ln>
              <a:noFill/>
            </a:ln>
          </p:spPr>
        </p:pic>
        <p:pic>
          <p:nvPicPr>
            <p:cNvPr id="176" name="Google Shape;176;p6"/>
            <p:cNvPicPr preferRelativeResize="0"/>
            <p:nvPr/>
          </p:nvPicPr>
          <p:blipFill rotWithShape="1">
            <a:blip r:embed="rId8">
              <a:alphaModFix/>
            </a:blip>
            <a:srcRect l="41480" t="28030" b="13498"/>
            <a:stretch/>
          </p:blipFill>
          <p:spPr>
            <a:xfrm>
              <a:off x="1545426" y="3384906"/>
              <a:ext cx="860284" cy="859571"/>
            </a:xfrm>
            <a:prstGeom prst="ellipse">
              <a:avLst/>
            </a:prstGeom>
            <a:noFill/>
            <a:ln>
              <a:noFill/>
            </a:ln>
          </p:spPr>
        </p:pic>
        <p:pic>
          <p:nvPicPr>
            <p:cNvPr id="177" name="Google Shape;177;p6"/>
            <p:cNvPicPr preferRelativeResize="0"/>
            <p:nvPr/>
          </p:nvPicPr>
          <p:blipFill rotWithShape="1">
            <a:blip r:embed="rId9">
              <a:alphaModFix/>
            </a:blip>
            <a:srcRect l="5769" t="8626" r="27199" b="9783"/>
            <a:stretch/>
          </p:blipFill>
          <p:spPr>
            <a:xfrm>
              <a:off x="2145198" y="4627548"/>
              <a:ext cx="861179" cy="859571"/>
            </a:xfrm>
            <a:prstGeom prst="ellipse">
              <a:avLst/>
            </a:prstGeom>
            <a:noFill/>
            <a:ln>
              <a:noFill/>
            </a:ln>
          </p:spPr>
        </p:pic>
        <p:grpSp>
          <p:nvGrpSpPr>
            <p:cNvPr id="178" name="Google Shape;178;p6"/>
            <p:cNvGrpSpPr/>
            <p:nvPr/>
          </p:nvGrpSpPr>
          <p:grpSpPr>
            <a:xfrm>
              <a:off x="1049067" y="3275525"/>
              <a:ext cx="859570" cy="2211594"/>
              <a:chOff x="2815069" y="4127709"/>
              <a:chExt cx="1560029" cy="4029755"/>
            </a:xfrm>
          </p:grpSpPr>
          <p:pic>
            <p:nvPicPr>
              <p:cNvPr id="179" name="Google Shape;179;p6"/>
              <p:cNvPicPr preferRelativeResize="0"/>
              <p:nvPr/>
            </p:nvPicPr>
            <p:blipFill rotWithShape="1">
              <a:blip r:embed="rId10">
                <a:alphaModFix/>
              </a:blip>
              <a:srcRect l="36518" t="15326" b="20938"/>
              <a:stretch/>
            </p:blipFill>
            <p:spPr>
              <a:xfrm>
                <a:off x="2815069" y="6591236"/>
                <a:ext cx="1560029" cy="1566228"/>
              </a:xfrm>
              <a:prstGeom prst="ellipse">
                <a:avLst/>
              </a:prstGeom>
              <a:noFill/>
              <a:ln>
                <a:noFill/>
              </a:ln>
            </p:spPr>
          </p:pic>
          <p:sp>
            <p:nvSpPr>
              <p:cNvPr id="180" name="Google Shape;180;p6"/>
              <p:cNvSpPr/>
              <p:nvPr/>
            </p:nvSpPr>
            <p:spPr>
              <a:xfrm>
                <a:off x="3813048" y="4127709"/>
                <a:ext cx="398033" cy="182880"/>
              </a:xfrm>
              <a:custGeom>
                <a:avLst/>
                <a:gdLst/>
                <a:ahLst/>
                <a:cxnLst/>
                <a:rect l="l" t="t" r="r" b="b"/>
                <a:pathLst>
                  <a:path w="398033" h="182880" extrusionOk="0">
                    <a:moveTo>
                      <a:pt x="96818" y="182880"/>
                    </a:moveTo>
                    <a:lnTo>
                      <a:pt x="96818" y="182880"/>
                    </a:lnTo>
                    <a:lnTo>
                      <a:pt x="398033" y="182880"/>
                    </a:lnTo>
                    <a:lnTo>
                      <a:pt x="355002" y="32273"/>
                    </a:lnTo>
                    <a:lnTo>
                      <a:pt x="129091" y="0"/>
                    </a:lnTo>
                    <a:lnTo>
                      <a:pt x="0" y="172123"/>
                    </a:lnTo>
                    <a:lnTo>
                      <a:pt x="96818" y="182880"/>
                    </a:lnTo>
                    <a:close/>
                  </a:path>
                </a:pathLst>
              </a:custGeom>
              <a:solidFill>
                <a:srgbClr val="F7F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grpSp>
          <p:nvGrpSpPr>
            <p:cNvPr id="181" name="Google Shape;181;p6"/>
            <p:cNvGrpSpPr/>
            <p:nvPr/>
          </p:nvGrpSpPr>
          <p:grpSpPr>
            <a:xfrm>
              <a:off x="377350" y="1923663"/>
              <a:ext cx="3052571" cy="1467791"/>
              <a:chOff x="377350" y="1923663"/>
              <a:chExt cx="3052571" cy="1467791"/>
            </a:xfrm>
          </p:grpSpPr>
          <p:sp>
            <p:nvSpPr>
              <p:cNvPr id="182" name="Google Shape;182;p6"/>
              <p:cNvSpPr txBox="1"/>
              <p:nvPr/>
            </p:nvSpPr>
            <p:spPr>
              <a:xfrm>
                <a:off x="565783" y="1923663"/>
                <a:ext cx="913069" cy="307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Dormitory</a:t>
                </a:r>
                <a:endParaRPr sz="900" b="0" i="0" u="none" strike="noStrike" cap="none" dirty="0">
                  <a:solidFill>
                    <a:srgbClr val="000000"/>
                  </a:solidFill>
                  <a:latin typeface="Arial"/>
                  <a:ea typeface="Arial"/>
                  <a:cs typeface="Arial"/>
                  <a:sym typeface="Arial"/>
                </a:endParaRPr>
              </a:p>
            </p:txBody>
          </p:sp>
          <p:sp>
            <p:nvSpPr>
              <p:cNvPr id="183" name="Google Shape;183;p6"/>
              <p:cNvSpPr txBox="1"/>
              <p:nvPr/>
            </p:nvSpPr>
            <p:spPr>
              <a:xfrm>
                <a:off x="1568980" y="1923663"/>
                <a:ext cx="827578" cy="307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Canteen</a:t>
                </a:r>
                <a:endParaRPr sz="900" b="0" i="0" u="none" strike="noStrike" cap="none" dirty="0">
                  <a:solidFill>
                    <a:srgbClr val="000000"/>
                  </a:solidFill>
                  <a:latin typeface="Arial"/>
                  <a:ea typeface="Arial"/>
                  <a:cs typeface="Arial"/>
                  <a:sym typeface="Arial"/>
                </a:endParaRPr>
              </a:p>
            </p:txBody>
          </p:sp>
          <p:sp>
            <p:nvSpPr>
              <p:cNvPr id="184" name="Google Shape;184;p6"/>
              <p:cNvSpPr txBox="1"/>
              <p:nvPr/>
            </p:nvSpPr>
            <p:spPr>
              <a:xfrm>
                <a:off x="2405710" y="1923663"/>
                <a:ext cx="1024211" cy="307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Parking Lot</a:t>
                </a:r>
                <a:endParaRPr sz="900" b="0" i="0" u="none" strike="noStrike" cap="none" dirty="0">
                  <a:solidFill>
                    <a:srgbClr val="000000"/>
                  </a:solidFill>
                  <a:latin typeface="Arial"/>
                  <a:ea typeface="Arial"/>
                  <a:cs typeface="Arial"/>
                  <a:sym typeface="Arial"/>
                </a:endParaRPr>
              </a:p>
            </p:txBody>
          </p:sp>
          <p:sp>
            <p:nvSpPr>
              <p:cNvPr id="185" name="Google Shape;185;p6"/>
              <p:cNvSpPr txBox="1"/>
              <p:nvPr/>
            </p:nvSpPr>
            <p:spPr>
              <a:xfrm>
                <a:off x="377350" y="3083678"/>
                <a:ext cx="1212299" cy="307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Lounge Room</a:t>
                </a:r>
                <a:endParaRPr sz="900" b="0" i="0" u="none" strike="noStrike" cap="none" dirty="0">
                  <a:solidFill>
                    <a:srgbClr val="000000"/>
                  </a:solidFill>
                  <a:latin typeface="Arial"/>
                  <a:ea typeface="Arial"/>
                  <a:cs typeface="Arial"/>
                  <a:sym typeface="Arial"/>
                </a:endParaRPr>
              </a:p>
            </p:txBody>
          </p:sp>
        </p:grpSp>
        <p:grpSp>
          <p:nvGrpSpPr>
            <p:cNvPr id="186" name="Google Shape;186;p6"/>
            <p:cNvGrpSpPr/>
            <p:nvPr/>
          </p:nvGrpSpPr>
          <p:grpSpPr>
            <a:xfrm>
              <a:off x="682423" y="3093308"/>
              <a:ext cx="2833454" cy="1534241"/>
              <a:chOff x="705731" y="3093308"/>
              <a:chExt cx="2833454" cy="1534241"/>
            </a:xfrm>
          </p:grpSpPr>
          <p:sp>
            <p:nvSpPr>
              <p:cNvPr id="187" name="Google Shape;187;p6"/>
              <p:cNvSpPr txBox="1"/>
              <p:nvPr/>
            </p:nvSpPr>
            <p:spPr>
              <a:xfrm>
                <a:off x="1437119" y="3093308"/>
                <a:ext cx="11355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Rest Room</a:t>
                </a:r>
                <a:endParaRPr sz="900" b="0" i="0" u="none" strike="noStrike" cap="none" dirty="0">
                  <a:solidFill>
                    <a:srgbClr val="000000"/>
                  </a:solidFill>
                  <a:latin typeface="Arial"/>
                  <a:ea typeface="Arial"/>
                  <a:cs typeface="Arial"/>
                  <a:sym typeface="Arial"/>
                </a:endParaRPr>
              </a:p>
            </p:txBody>
          </p:sp>
          <p:sp>
            <p:nvSpPr>
              <p:cNvPr id="188" name="Google Shape;188;p6"/>
              <p:cNvSpPr txBox="1"/>
              <p:nvPr/>
            </p:nvSpPr>
            <p:spPr>
              <a:xfrm>
                <a:off x="705731" y="4217234"/>
                <a:ext cx="1462775" cy="4103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Production</a:t>
                </a:r>
                <a:r>
                  <a:rPr lang="en-US" dirty="0"/>
                  <a:t> </a:t>
                </a:r>
                <a:r>
                  <a:rPr lang="en-US" sz="900" b="0" i="0" u="none" strike="noStrike" cap="none" dirty="0">
                    <a:solidFill>
                      <a:srgbClr val="000000"/>
                    </a:solidFill>
                    <a:latin typeface="Arial"/>
                    <a:ea typeface="Arial"/>
                    <a:cs typeface="Arial"/>
                    <a:sym typeface="Arial"/>
                  </a:rPr>
                  <a:t>Floor</a:t>
                </a:r>
                <a:endParaRPr sz="900" b="0" i="0" u="none" strike="noStrike" cap="none" dirty="0">
                  <a:solidFill>
                    <a:srgbClr val="000000"/>
                  </a:solidFill>
                  <a:latin typeface="Arial"/>
                  <a:ea typeface="Arial"/>
                  <a:cs typeface="Arial"/>
                  <a:sym typeface="Arial"/>
                </a:endParaRPr>
              </a:p>
            </p:txBody>
          </p:sp>
          <p:sp>
            <p:nvSpPr>
              <p:cNvPr id="189" name="Google Shape;189;p6"/>
              <p:cNvSpPr txBox="1"/>
              <p:nvPr/>
            </p:nvSpPr>
            <p:spPr>
              <a:xfrm>
                <a:off x="2369634" y="3096760"/>
                <a:ext cx="1169551" cy="307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Clock-in Area</a:t>
                </a:r>
                <a:endParaRPr sz="900" b="0" i="0" u="none" strike="noStrike" cap="none" dirty="0">
                  <a:solidFill>
                    <a:srgbClr val="000000"/>
                  </a:solidFill>
                  <a:latin typeface="Arial"/>
                  <a:ea typeface="Arial"/>
                  <a:cs typeface="Arial"/>
                  <a:sym typeface="Arial"/>
                </a:endParaRPr>
              </a:p>
            </p:txBody>
          </p:sp>
          <p:sp>
            <p:nvSpPr>
              <p:cNvPr id="190" name="Google Shape;190;p6"/>
              <p:cNvSpPr txBox="1"/>
              <p:nvPr/>
            </p:nvSpPr>
            <p:spPr>
              <a:xfrm>
                <a:off x="2004942" y="4296759"/>
                <a:ext cx="1135353" cy="307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Printing Area</a:t>
                </a:r>
                <a:endParaRPr sz="900" b="0" i="0" u="none" strike="noStrike" cap="none" dirty="0">
                  <a:solidFill>
                    <a:srgbClr val="000000"/>
                  </a:solidFill>
                  <a:latin typeface="Arial"/>
                  <a:ea typeface="Arial"/>
                  <a:cs typeface="Arial"/>
                  <a:sym typeface="Arial"/>
                </a:endParaRPr>
              </a:p>
            </p:txBody>
          </p:sp>
        </p:grpSp>
      </p:grpSp>
      <p:sp>
        <p:nvSpPr>
          <p:cNvPr id="191" name="Google Shape;191;p6"/>
          <p:cNvSpPr/>
          <p:nvPr/>
        </p:nvSpPr>
        <p:spPr>
          <a:xfrm rot="5400000">
            <a:off x="640987" y="2269872"/>
            <a:ext cx="1921747" cy="1905885"/>
          </a:xfrm>
          <a:prstGeom prst="wedgeRoundRectCallout">
            <a:avLst>
              <a:gd name="adj1" fmla="val -15955"/>
              <a:gd name="adj2" fmla="val -62691"/>
              <a:gd name="adj3" fmla="val 16667"/>
            </a:avLst>
          </a:prstGeom>
          <a:solidFill>
            <a:srgbClr val="00B0F0">
              <a:alpha val="20000"/>
            </a:srgbClr>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i="0" u="none" strike="noStrike" cap="none" dirty="0">
              <a:solidFill>
                <a:srgbClr val="000000"/>
              </a:solidFill>
            </a:endParaRPr>
          </a:p>
        </p:txBody>
      </p:sp>
      <p:sp>
        <p:nvSpPr>
          <p:cNvPr id="192" name="Google Shape;192;p6"/>
          <p:cNvSpPr txBox="1"/>
          <p:nvPr/>
        </p:nvSpPr>
        <p:spPr>
          <a:xfrm>
            <a:off x="5871528" y="1341716"/>
            <a:ext cx="2847639" cy="683224"/>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600"/>
              <a:buFont typeface="Arial"/>
              <a:buNone/>
            </a:pPr>
            <a:r>
              <a:rPr lang="en-US" sz="1600" dirty="0">
                <a:solidFill>
                  <a:schemeClr val="dk1"/>
                </a:solidFill>
              </a:rPr>
              <a:t>So workers</a:t>
            </a:r>
            <a:r>
              <a:rPr lang="en-US" sz="1600" i="0" u="none" strike="noStrike" cap="none" dirty="0">
                <a:solidFill>
                  <a:schemeClr val="dk1"/>
                </a:solidFill>
              </a:rPr>
              <a:t> can scan the</a:t>
            </a:r>
          </a:p>
          <a:p>
            <a:pPr marL="0" marR="0" lvl="0" indent="0" algn="ctr" rtl="0">
              <a:lnSpc>
                <a:spcPct val="80000"/>
              </a:lnSpc>
              <a:spcBef>
                <a:spcPts val="0"/>
              </a:spcBef>
              <a:spcAft>
                <a:spcPts val="0"/>
              </a:spcAft>
              <a:buClr>
                <a:srgbClr val="000000"/>
              </a:buClr>
              <a:buSzPts val="1600"/>
              <a:buFont typeface="Arial"/>
              <a:buNone/>
            </a:pPr>
            <a:r>
              <a:rPr lang="en-US" sz="1600" i="0" u="none" strike="noStrike" cap="none" dirty="0">
                <a:solidFill>
                  <a:schemeClr val="dk1"/>
                </a:solidFill>
              </a:rPr>
              <a:t> QR </a:t>
            </a:r>
            <a:r>
              <a:rPr lang="en-US" sz="1600" dirty="0">
                <a:solidFill>
                  <a:schemeClr val="dk1"/>
                </a:solidFill>
              </a:rPr>
              <a:t>Co</a:t>
            </a:r>
            <a:r>
              <a:rPr lang="en-US" sz="1600" i="0" u="none" strike="noStrike" cap="none" dirty="0">
                <a:solidFill>
                  <a:schemeClr val="dk1"/>
                </a:solidFill>
              </a:rPr>
              <a:t>de &amp; submit feedback according their needs</a:t>
            </a:r>
            <a:endParaRPr sz="1600" i="0" u="none" strike="noStrike" cap="none" dirty="0">
              <a:solidFill>
                <a:schemeClr val="dk1"/>
              </a:solidFill>
            </a:endParaRPr>
          </a:p>
        </p:txBody>
      </p:sp>
      <p:sp>
        <p:nvSpPr>
          <p:cNvPr id="193" name="Google Shape;193;p6"/>
          <p:cNvSpPr/>
          <p:nvPr/>
        </p:nvSpPr>
        <p:spPr>
          <a:xfrm>
            <a:off x="5435177" y="2856182"/>
            <a:ext cx="1117479" cy="379207"/>
          </a:xfrm>
          <a:prstGeom prst="rightArrow">
            <a:avLst>
              <a:gd name="adj1" fmla="val 50000"/>
              <a:gd name="adj2" fmla="val 6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94" name="Google Shape;194;p6"/>
          <p:cNvPicPr preferRelativeResize="0"/>
          <p:nvPr/>
        </p:nvPicPr>
        <p:blipFill rotWithShape="1">
          <a:blip r:embed="rId11">
            <a:alphaModFix/>
          </a:blip>
          <a:srcRect/>
          <a:stretch/>
        </p:blipFill>
        <p:spPr>
          <a:xfrm>
            <a:off x="6328467" y="2287318"/>
            <a:ext cx="2133998" cy="2058393"/>
          </a:xfrm>
          <a:prstGeom prst="rect">
            <a:avLst/>
          </a:prstGeom>
          <a:noFill/>
          <a:ln>
            <a:noFill/>
          </a:ln>
        </p:spPr>
      </p:pic>
      <p:sp>
        <p:nvSpPr>
          <p:cNvPr id="23" name="TextBox 22">
            <a:extLst>
              <a:ext uri="{FF2B5EF4-FFF2-40B4-BE49-F238E27FC236}">
                <a16:creationId xmlns:a16="http://schemas.microsoft.com/office/drawing/2014/main" id="{F2392CC1-5E4C-66F9-C79F-6694706C17D7}"/>
              </a:ext>
            </a:extLst>
          </p:cNvPr>
          <p:cNvSpPr txBox="1"/>
          <p:nvPr/>
        </p:nvSpPr>
        <p:spPr>
          <a:xfrm>
            <a:off x="775068" y="2395854"/>
            <a:ext cx="1744888" cy="1785104"/>
          </a:xfrm>
          <a:prstGeom prst="rect">
            <a:avLst/>
          </a:prstGeom>
          <a:noFill/>
        </p:spPr>
        <p:txBody>
          <a:bodyPr wrap="square" rtlCol="0">
            <a:spAutoFit/>
          </a:bodyPr>
          <a:lstStyle/>
          <a:p>
            <a:r>
              <a:rPr lang="en-US" sz="1100" b="1" i="0" u="none" strike="noStrike" cap="none" dirty="0">
                <a:solidFill>
                  <a:srgbClr val="000000"/>
                </a:solidFill>
              </a:rPr>
              <a:t>Placement of posters in high-traffic areas within the factory will give workers easy access to the tool &amp; workers are more likely to submit online Feedback whenever they have any queries.</a:t>
            </a:r>
            <a:endParaRPr lang="en-US" sz="1100" i="0" u="none" strike="noStrike" cap="none" dirty="0">
              <a:solidFill>
                <a:srgbClr val="000000"/>
              </a:solidFill>
            </a:endParaRPr>
          </a:p>
          <a:p>
            <a:endParaRPr lang="en-PH" sz="1100" dirty="0"/>
          </a:p>
        </p:txBody>
      </p:sp>
      <p:sp>
        <p:nvSpPr>
          <p:cNvPr id="2" name="Google Shape;301;g150d7d23431_1_45">
            <a:extLst>
              <a:ext uri="{FF2B5EF4-FFF2-40B4-BE49-F238E27FC236}">
                <a16:creationId xmlns:a16="http://schemas.microsoft.com/office/drawing/2014/main" id="{B4F8B9A1-7CBC-CECF-6CD2-A3595099EFB0}"/>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body" idx="1"/>
          </p:nvPr>
        </p:nvSpPr>
        <p:spPr>
          <a:xfrm>
            <a:off x="0" y="1191724"/>
            <a:ext cx="9176503" cy="13255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r>
              <a:rPr lang="en-US" sz="1600" dirty="0"/>
              <a:t>2 Weeks of Top-Down, High-Coverage promotion can help workers develop the habit of using</a:t>
            </a:r>
          </a:p>
          <a:p>
            <a:pPr marL="0" lvl="0" indent="0" algn="ctr" rtl="0">
              <a:lnSpc>
                <a:spcPct val="100000"/>
              </a:lnSpc>
              <a:spcBef>
                <a:spcPts val="0"/>
              </a:spcBef>
              <a:spcAft>
                <a:spcPts val="0"/>
              </a:spcAft>
              <a:buClr>
                <a:schemeClr val="dk1"/>
              </a:buClr>
              <a:buSzPts val="1600"/>
              <a:buFont typeface="Helvetica Neue"/>
              <a:buNone/>
            </a:pPr>
            <a:r>
              <a:rPr lang="en-US" sz="1600" dirty="0"/>
              <a:t> the Feedback Tool, helping the Factory achieve higher value from the Tool.</a:t>
            </a:r>
            <a:endParaRPr dirty="0"/>
          </a:p>
        </p:txBody>
      </p:sp>
      <p:sp>
        <p:nvSpPr>
          <p:cNvPr id="200" name="Google Shape;200;p7"/>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en-US" sz="3600">
                <a:solidFill>
                  <a:srgbClr val="FF0000"/>
                </a:solidFill>
                <a:latin typeface="Arial"/>
                <a:ea typeface="Arial"/>
                <a:cs typeface="Arial"/>
                <a:sym typeface="Arial"/>
              </a:rPr>
              <a:t>Step 5.</a:t>
            </a:r>
            <a:r>
              <a:rPr lang="en-US" sz="3600">
                <a:solidFill>
                  <a:schemeClr val="lt1"/>
                </a:solidFill>
                <a:latin typeface="Arial"/>
                <a:ea typeface="Arial"/>
                <a:cs typeface="Arial"/>
                <a:sym typeface="Arial"/>
              </a:rPr>
              <a:t> Promote Tool to Workers</a:t>
            </a:r>
            <a:endParaRPr>
              <a:latin typeface="Arial"/>
              <a:ea typeface="Arial"/>
              <a:cs typeface="Arial"/>
              <a:sym typeface="Arial"/>
            </a:endParaRPr>
          </a:p>
        </p:txBody>
      </p:sp>
      <p:sp>
        <p:nvSpPr>
          <p:cNvPr id="201" name="Google Shape;201;p7"/>
          <p:cNvSpPr/>
          <p:nvPr/>
        </p:nvSpPr>
        <p:spPr>
          <a:xfrm>
            <a:off x="511233" y="1907256"/>
            <a:ext cx="8121533" cy="3155146"/>
          </a:xfrm>
          <a:prstGeom prst="rect">
            <a:avLst/>
          </a:prstGeom>
          <a:solidFill>
            <a:srgbClr val="F2F2F2"/>
          </a:solidFill>
          <a:ln>
            <a:noFill/>
          </a:ln>
          <a:effectLst>
            <a:outerShdw blurRad="1905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a:off x="692557" y="2032133"/>
            <a:ext cx="7791387" cy="2905392"/>
            <a:chOff x="1440083" y="1863524"/>
            <a:chExt cx="8348239" cy="3414532"/>
          </a:xfrm>
        </p:grpSpPr>
        <p:sp>
          <p:nvSpPr>
            <p:cNvPr id="203" name="Google Shape;203;p7"/>
            <p:cNvSpPr/>
            <p:nvPr/>
          </p:nvSpPr>
          <p:spPr>
            <a:xfrm>
              <a:off x="1440084" y="2252456"/>
              <a:ext cx="1626066" cy="1876873"/>
            </a:xfrm>
            <a:prstGeom prst="rect">
              <a:avLst/>
            </a:prstGeom>
            <a:solidFill>
              <a:srgbClr val="3299BA"/>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AFAFA"/>
                  </a:solidFill>
                </a:rPr>
                <a:t>01</a:t>
              </a:r>
              <a:endParaRPr sz="1400" i="0" u="none" strike="noStrike" cap="none">
                <a:solidFill>
                  <a:srgbClr val="000000"/>
                </a:solidFill>
              </a:endParaRPr>
            </a:p>
          </p:txBody>
        </p:sp>
        <p:sp>
          <p:nvSpPr>
            <p:cNvPr id="204" name="Google Shape;204;p7"/>
            <p:cNvSpPr/>
            <p:nvPr/>
          </p:nvSpPr>
          <p:spPr>
            <a:xfrm>
              <a:off x="1440083" y="1863524"/>
              <a:ext cx="1688130"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90000"/>
                </a:lnSpc>
                <a:spcBef>
                  <a:spcPts val="0"/>
                </a:spcBef>
                <a:spcAft>
                  <a:spcPts val="0"/>
                </a:spcAft>
                <a:buClr>
                  <a:srgbClr val="000000"/>
                </a:buClr>
                <a:buSzPts val="900"/>
                <a:buChar char="•"/>
              </a:pPr>
              <a:r>
                <a:rPr lang="en-US" sz="900" i="0" u="none" strike="noStrike" cap="none">
                  <a:solidFill>
                    <a:srgbClr val="53525E"/>
                  </a:solidFill>
                </a:rPr>
                <a:t>Communicate with senior management to get support</a:t>
              </a:r>
              <a:endParaRPr sz="1400" i="0" u="none" strike="noStrike" cap="none">
                <a:solidFill>
                  <a:srgbClr val="000000"/>
                </a:solidFill>
              </a:endParaRPr>
            </a:p>
            <a:p>
              <a:pPr marL="214313" marR="0" lvl="0" indent="-214313" algn="l" rtl="0">
                <a:lnSpc>
                  <a:spcPct val="90000"/>
                </a:lnSpc>
                <a:spcBef>
                  <a:spcPts val="0"/>
                </a:spcBef>
                <a:spcAft>
                  <a:spcPts val="0"/>
                </a:spcAft>
                <a:buClr>
                  <a:srgbClr val="000000"/>
                </a:buClr>
                <a:buSzPts val="900"/>
                <a:buChar char="•"/>
              </a:pPr>
              <a:r>
                <a:rPr lang="en-US" sz="900" i="0" u="none" strike="noStrike" cap="none">
                  <a:solidFill>
                    <a:srgbClr val="53525E"/>
                  </a:solidFill>
                </a:rPr>
                <a:t>Senior management send emails to the whole factory</a:t>
              </a:r>
              <a:endParaRPr sz="900" i="0" u="none" strike="noStrike" cap="none">
                <a:solidFill>
                  <a:srgbClr val="53525E"/>
                </a:solidFill>
              </a:endParaRPr>
            </a:p>
          </p:txBody>
        </p:sp>
        <p:sp>
          <p:nvSpPr>
            <p:cNvPr id="205" name="Google Shape;205;p7"/>
            <p:cNvSpPr txBox="1"/>
            <p:nvPr/>
          </p:nvSpPr>
          <p:spPr>
            <a:xfrm flipH="1">
              <a:off x="1482234" y="2113148"/>
              <a:ext cx="1580553" cy="270339"/>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en-US" sz="1200" b="1" i="0" u="none" strike="noStrike" cap="none">
                  <a:solidFill>
                    <a:srgbClr val="0070C0"/>
                  </a:solidFill>
                </a:rPr>
                <a:t>Top-Down Support</a:t>
              </a:r>
              <a:endParaRPr sz="1200" b="1" i="0" u="none" strike="noStrike" cap="none">
                <a:solidFill>
                  <a:srgbClr val="0070C0"/>
                </a:solidFill>
              </a:endParaRPr>
            </a:p>
          </p:txBody>
        </p:sp>
        <p:sp>
          <p:nvSpPr>
            <p:cNvPr id="206" name="Google Shape;206;p7"/>
            <p:cNvSpPr/>
            <p:nvPr/>
          </p:nvSpPr>
          <p:spPr>
            <a:xfrm>
              <a:off x="3658051" y="2252456"/>
              <a:ext cx="1626066" cy="1876873"/>
            </a:xfrm>
            <a:prstGeom prst="rect">
              <a:avLst/>
            </a:prstGeom>
            <a:solidFill>
              <a:srgbClr val="EB5D32"/>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AFAFA"/>
                  </a:solidFill>
                </a:rPr>
                <a:t>02</a:t>
              </a:r>
              <a:endParaRPr sz="1400" i="0" u="none" strike="noStrike" cap="none">
                <a:solidFill>
                  <a:srgbClr val="000000"/>
                </a:solidFill>
              </a:endParaRPr>
            </a:p>
          </p:txBody>
        </p:sp>
        <p:sp>
          <p:nvSpPr>
            <p:cNvPr id="207" name="Google Shape;207;p7"/>
            <p:cNvSpPr/>
            <p:nvPr/>
          </p:nvSpPr>
          <p:spPr>
            <a:xfrm>
              <a:off x="3658050" y="1863524"/>
              <a:ext cx="1690199"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90000"/>
                </a:lnSpc>
                <a:spcBef>
                  <a:spcPts val="0"/>
                </a:spcBef>
                <a:spcAft>
                  <a:spcPts val="0"/>
                </a:spcAft>
                <a:buClr>
                  <a:srgbClr val="000000"/>
                </a:buClr>
                <a:buSzPts val="900"/>
                <a:buChar char="•"/>
              </a:pPr>
              <a:r>
                <a:rPr lang="en-US" sz="900" i="0" u="none" strike="noStrike" cap="none">
                  <a:solidFill>
                    <a:srgbClr val="53525E"/>
                  </a:solidFill>
                </a:rPr>
                <a:t>Group leader meeting</a:t>
              </a:r>
              <a:endParaRPr sz="1400" i="0" u="none" strike="noStrike" cap="none">
                <a:solidFill>
                  <a:srgbClr val="000000"/>
                </a:solidFill>
              </a:endParaRPr>
            </a:p>
            <a:p>
              <a:pPr marL="214313" marR="0" lvl="0" indent="-214313" algn="l" rtl="0">
                <a:lnSpc>
                  <a:spcPct val="90000"/>
                </a:lnSpc>
                <a:spcBef>
                  <a:spcPts val="0"/>
                </a:spcBef>
                <a:spcAft>
                  <a:spcPts val="0"/>
                </a:spcAft>
                <a:buClr>
                  <a:srgbClr val="000000"/>
                </a:buClr>
                <a:buSzPts val="900"/>
                <a:buChar char="•"/>
              </a:pPr>
              <a:r>
                <a:rPr lang="en-US" sz="900" i="0" u="none" strike="noStrike" cap="none">
                  <a:solidFill>
                    <a:srgbClr val="53525E"/>
                  </a:solidFill>
                </a:rPr>
                <a:t>Supervisor, team leader held 5-minutes morning meeting to promote to worker</a:t>
              </a:r>
              <a:endParaRPr sz="900" i="0" u="none" strike="noStrike" cap="none">
                <a:solidFill>
                  <a:srgbClr val="53525E"/>
                </a:solidFill>
              </a:endParaRPr>
            </a:p>
          </p:txBody>
        </p:sp>
        <p:sp>
          <p:nvSpPr>
            <p:cNvPr id="208" name="Google Shape;208;p7"/>
            <p:cNvSpPr txBox="1"/>
            <p:nvPr/>
          </p:nvSpPr>
          <p:spPr>
            <a:xfrm flipH="1">
              <a:off x="3435938" y="2040346"/>
              <a:ext cx="2139623" cy="5700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rPr>
                <a:t>Supervisor/team leader communication</a:t>
              </a:r>
              <a:endParaRPr sz="1200" b="1" i="0" u="none" strike="noStrike" cap="none" dirty="0">
                <a:solidFill>
                  <a:srgbClr val="0070C0"/>
                </a:solidFill>
              </a:endParaRPr>
            </a:p>
          </p:txBody>
        </p:sp>
        <p:sp>
          <p:nvSpPr>
            <p:cNvPr id="209" name="Google Shape;209;p7"/>
            <p:cNvSpPr/>
            <p:nvPr/>
          </p:nvSpPr>
          <p:spPr>
            <a:xfrm>
              <a:off x="5878087" y="2252456"/>
              <a:ext cx="1626066" cy="1876873"/>
            </a:xfrm>
            <a:prstGeom prst="rect">
              <a:avLst/>
            </a:prstGeom>
            <a:solidFill>
              <a:srgbClr val="F8AB0F"/>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AFAFA"/>
                  </a:solidFill>
                </a:rPr>
                <a:t>03</a:t>
              </a:r>
              <a:endParaRPr sz="1400" i="0" u="none" strike="noStrike" cap="none">
                <a:solidFill>
                  <a:srgbClr val="000000"/>
                </a:solidFill>
              </a:endParaRPr>
            </a:p>
          </p:txBody>
        </p:sp>
        <p:sp>
          <p:nvSpPr>
            <p:cNvPr id="210" name="Google Shape;210;p7"/>
            <p:cNvSpPr/>
            <p:nvPr/>
          </p:nvSpPr>
          <p:spPr>
            <a:xfrm>
              <a:off x="5878086" y="1863524"/>
              <a:ext cx="1690199"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100000"/>
                </a:lnSpc>
                <a:spcBef>
                  <a:spcPts val="0"/>
                </a:spcBef>
                <a:spcAft>
                  <a:spcPts val="0"/>
                </a:spcAft>
                <a:buClr>
                  <a:srgbClr val="000000"/>
                </a:buClr>
                <a:buSzPts val="832"/>
                <a:buChar char="•"/>
              </a:pPr>
              <a:r>
                <a:rPr lang="en-US" sz="832" i="0" u="none" strike="noStrike" cap="none" dirty="0">
                  <a:solidFill>
                    <a:srgbClr val="53525E"/>
                  </a:solidFill>
                </a:rPr>
                <a:t>Posting posters</a:t>
              </a:r>
              <a:endParaRPr sz="1400" i="0" u="none" strike="noStrike" cap="none" dirty="0">
                <a:solidFill>
                  <a:srgbClr val="000000"/>
                </a:solidFill>
              </a:endParaRPr>
            </a:p>
            <a:p>
              <a:pPr marL="214313" marR="0" lvl="0" indent="-214313" algn="l" rtl="0">
                <a:lnSpc>
                  <a:spcPct val="100000"/>
                </a:lnSpc>
                <a:spcBef>
                  <a:spcPts val="0"/>
                </a:spcBef>
                <a:spcAft>
                  <a:spcPts val="0"/>
                </a:spcAft>
                <a:buClr>
                  <a:srgbClr val="000000"/>
                </a:buClr>
                <a:buSzPts val="832"/>
                <a:buChar char="•"/>
              </a:pPr>
              <a:r>
                <a:rPr lang="en-US" sz="832" i="0" u="none" strike="noStrike" cap="none" dirty="0">
                  <a:solidFill>
                    <a:srgbClr val="53525E"/>
                  </a:solidFill>
                </a:rPr>
                <a:t>Speaker announcement everyday during the promotion period &amp; repeat at least once a week after that</a:t>
              </a:r>
              <a:endParaRPr sz="1400" i="0" u="none" strike="noStrike" cap="none" dirty="0">
                <a:solidFill>
                  <a:srgbClr val="000000"/>
                </a:solidFill>
              </a:endParaRPr>
            </a:p>
          </p:txBody>
        </p:sp>
        <p:sp>
          <p:nvSpPr>
            <p:cNvPr id="211" name="Google Shape;211;p7"/>
            <p:cNvSpPr txBox="1"/>
            <p:nvPr/>
          </p:nvSpPr>
          <p:spPr>
            <a:xfrm flipH="1">
              <a:off x="5925668" y="2099834"/>
              <a:ext cx="1578485" cy="270339"/>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en-US" sz="1200" b="1" i="0" u="none" strike="noStrike" cap="none">
                  <a:solidFill>
                    <a:srgbClr val="0070C0"/>
                  </a:solidFill>
                </a:rPr>
                <a:t>Promotional materials</a:t>
              </a:r>
              <a:endParaRPr sz="1200" b="1" i="0" u="none" strike="noStrike" cap="none">
                <a:solidFill>
                  <a:srgbClr val="0070C0"/>
                </a:solidFill>
              </a:endParaRPr>
            </a:p>
          </p:txBody>
        </p:sp>
        <p:sp>
          <p:nvSpPr>
            <p:cNvPr id="212" name="Google Shape;212;p7"/>
            <p:cNvSpPr/>
            <p:nvPr/>
          </p:nvSpPr>
          <p:spPr>
            <a:xfrm>
              <a:off x="8098123" y="2252456"/>
              <a:ext cx="1626066" cy="1876873"/>
            </a:xfrm>
            <a:prstGeom prst="rect">
              <a:avLst/>
            </a:prstGeom>
            <a:solidFill>
              <a:srgbClr val="53525E"/>
            </a:solidFill>
            <a:ln w="25400" cap="flat" cmpd="sng">
              <a:solidFill>
                <a:srgbClr val="FAFAFA"/>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35100" rIns="91425" bIns="162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AFAFA"/>
                  </a:solidFill>
                </a:rPr>
                <a:t>04</a:t>
              </a:r>
              <a:endParaRPr sz="1400" i="0" u="none" strike="noStrike" cap="none">
                <a:solidFill>
                  <a:srgbClr val="000000"/>
                </a:solidFill>
              </a:endParaRPr>
            </a:p>
          </p:txBody>
        </p:sp>
        <p:sp>
          <p:nvSpPr>
            <p:cNvPr id="213" name="Google Shape;213;p7"/>
            <p:cNvSpPr/>
            <p:nvPr/>
          </p:nvSpPr>
          <p:spPr>
            <a:xfrm>
              <a:off x="8098123" y="1863524"/>
              <a:ext cx="1690199" cy="3414532"/>
            </a:xfrm>
            <a:custGeom>
              <a:avLst/>
              <a:gdLst/>
              <a:ahLst/>
              <a:cxnLst/>
              <a:rect l="l" t="t" r="r" b="b"/>
              <a:pathLst>
                <a:path w="1944216" h="4536504" extrusionOk="0">
                  <a:moveTo>
                    <a:pt x="1944216" y="1887118"/>
                  </a:moveTo>
                  <a:lnTo>
                    <a:pt x="1944216" y="4536504"/>
                  </a:lnTo>
                  <a:lnTo>
                    <a:pt x="0" y="4536504"/>
                  </a:lnTo>
                  <a:lnTo>
                    <a:pt x="0" y="2127281"/>
                  </a:lnTo>
                  <a:close/>
                  <a:moveTo>
                    <a:pt x="0" y="0"/>
                  </a:moveTo>
                  <a:lnTo>
                    <a:pt x="1944216" y="0"/>
                  </a:lnTo>
                  <a:lnTo>
                    <a:pt x="1944216" y="1322678"/>
                  </a:lnTo>
                  <a:lnTo>
                    <a:pt x="0" y="989389"/>
                  </a:lnTo>
                  <a:close/>
                </a:path>
              </a:pathLst>
            </a:custGeom>
            <a:solidFill>
              <a:srgbClr val="FAFAFA"/>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1512000" rIns="91425" bIns="0" anchor="ctr" anchorCtr="0">
              <a:normAutofit/>
            </a:bodyPr>
            <a:lstStyle/>
            <a:p>
              <a:pPr marL="214313" marR="0" lvl="0" indent="-214313" algn="l" rtl="0">
                <a:lnSpc>
                  <a:spcPct val="100000"/>
                </a:lnSpc>
                <a:spcBef>
                  <a:spcPts val="0"/>
                </a:spcBef>
                <a:spcAft>
                  <a:spcPts val="0"/>
                </a:spcAft>
                <a:buClr>
                  <a:srgbClr val="000000"/>
                </a:buClr>
                <a:buSzPts val="832"/>
                <a:buChar char="•"/>
              </a:pPr>
              <a:r>
                <a:rPr lang="en-US" sz="832" i="0" u="none" strike="noStrike" cap="none">
                  <a:solidFill>
                    <a:srgbClr val="53525E"/>
                  </a:solidFill>
                </a:rPr>
                <a:t>Held fun lucky draw event at canteen during lunch break. For example: Install RBA Voices App &amp; have a chance of joining lucky lottery</a:t>
              </a:r>
              <a:endParaRPr sz="832" i="0" u="none" strike="noStrike" cap="none">
                <a:solidFill>
                  <a:srgbClr val="53525E"/>
                </a:solidFill>
              </a:endParaRPr>
            </a:p>
          </p:txBody>
        </p:sp>
        <p:sp>
          <p:nvSpPr>
            <p:cNvPr id="214" name="Google Shape;214;p7"/>
            <p:cNvSpPr txBox="1"/>
            <p:nvPr/>
          </p:nvSpPr>
          <p:spPr>
            <a:xfrm flipH="1">
              <a:off x="8153979" y="2084588"/>
              <a:ext cx="1578485" cy="270339"/>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200"/>
                <a:buFont typeface="Arial"/>
                <a:buNone/>
              </a:pPr>
              <a:r>
                <a:rPr lang="en-US" sz="1200" b="1" i="0" u="none" strike="noStrike" cap="none">
                  <a:solidFill>
                    <a:srgbClr val="0070C0"/>
                  </a:solidFill>
                </a:rPr>
                <a:t>Incentive</a:t>
              </a:r>
              <a:endParaRPr sz="1400" i="0" u="none" strike="noStrike" cap="none">
                <a:solidFill>
                  <a:srgbClr val="000000"/>
                </a:solidFill>
              </a:endParaRPr>
            </a:p>
            <a:p>
              <a:pPr marL="0" marR="0" lvl="0" indent="0" algn="ctr" rtl="0">
                <a:lnSpc>
                  <a:spcPct val="80000"/>
                </a:lnSpc>
                <a:spcBef>
                  <a:spcPts val="0"/>
                </a:spcBef>
                <a:spcAft>
                  <a:spcPts val="0"/>
                </a:spcAft>
                <a:buClr>
                  <a:srgbClr val="000000"/>
                </a:buClr>
                <a:buSzPts val="800"/>
                <a:buFont typeface="Arial"/>
                <a:buNone/>
              </a:pPr>
              <a:r>
                <a:rPr lang="en-US" sz="800" b="1" i="0" u="none" strike="noStrike" cap="none">
                  <a:solidFill>
                    <a:srgbClr val="0070C0"/>
                  </a:solidFill>
                </a:rPr>
                <a:t>(Optional)</a:t>
              </a:r>
              <a:endParaRPr sz="800" b="1" i="0" u="none" strike="noStrike" cap="none">
                <a:solidFill>
                  <a:srgbClr val="0070C0"/>
                </a:solidFill>
              </a:endParaRPr>
            </a:p>
          </p:txBody>
        </p:sp>
      </p:grpSp>
      <p:sp>
        <p:nvSpPr>
          <p:cNvPr id="2" name="Google Shape;301;g150d7d23431_1_45">
            <a:extLst>
              <a:ext uri="{FF2B5EF4-FFF2-40B4-BE49-F238E27FC236}">
                <a16:creationId xmlns:a16="http://schemas.microsoft.com/office/drawing/2014/main" id="{EAFEA5A0-ACEC-AF98-A48E-EA7BAA512D81}"/>
              </a:ext>
            </a:extLst>
          </p:cNvPr>
          <p:cNvSpPr txBox="1">
            <a:spLocks noGrp="1"/>
          </p:cNvSpPr>
          <p:nvPr>
            <p:ph type="sldNum" idx="12"/>
          </p:nvPr>
        </p:nvSpPr>
        <p:spPr>
          <a:xfrm>
            <a:off x="6883400" y="480057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700"/>
              <a:buNone/>
            </a:pPr>
            <a:r>
              <a:rPr lang="en-US" sz="3600" b="1" dirty="0">
                <a:solidFill>
                  <a:srgbClr val="FFFF00"/>
                </a:solidFill>
                <a:latin typeface="Helvetica Neue"/>
                <a:ea typeface="Helvetica Neue"/>
                <a:cs typeface="Helvetica Neue"/>
                <a:sym typeface="Helvetica Neue"/>
              </a:rPr>
              <a:t>Key Points in Tool </a:t>
            </a:r>
            <a:r>
              <a:rPr lang="en-US" sz="3600" dirty="0">
                <a:solidFill>
                  <a:srgbClr val="FFFF00"/>
                </a:solidFill>
                <a:latin typeface="Helvetica Neue"/>
                <a:ea typeface="Helvetica Neue"/>
                <a:cs typeface="Helvetica Neue"/>
                <a:sym typeface="Helvetica Neue"/>
              </a:rPr>
              <a:t>P</a:t>
            </a:r>
            <a:r>
              <a:rPr lang="en-US" sz="3600" b="1" dirty="0">
                <a:solidFill>
                  <a:srgbClr val="FFFF00"/>
                </a:solidFill>
                <a:latin typeface="Helvetica Neue"/>
                <a:ea typeface="Helvetica Neue"/>
                <a:cs typeface="Helvetica Neue"/>
                <a:sym typeface="Helvetica Neue"/>
              </a:rPr>
              <a:t>romotion</a:t>
            </a:r>
            <a:endParaRPr dirty="0">
              <a:solidFill>
                <a:srgbClr val="FFFF00"/>
              </a:solidFill>
            </a:endParaRPr>
          </a:p>
        </p:txBody>
      </p:sp>
      <p:sp>
        <p:nvSpPr>
          <p:cNvPr id="222" name="Google Shape;222;p8"/>
          <p:cNvSpPr/>
          <p:nvPr/>
        </p:nvSpPr>
        <p:spPr>
          <a:xfrm>
            <a:off x="218882" y="669680"/>
            <a:ext cx="8934900" cy="507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1" i="0" u="none" strike="noStrike" cap="none">
              <a:solidFill>
                <a:schemeClr val="lt1"/>
              </a:solidFill>
            </a:endParaRPr>
          </a:p>
        </p:txBody>
      </p:sp>
      <p:sp>
        <p:nvSpPr>
          <p:cNvPr id="224" name="Google Shape;224;p8"/>
          <p:cNvSpPr/>
          <p:nvPr/>
        </p:nvSpPr>
        <p:spPr>
          <a:xfrm>
            <a:off x="3169400" y="1268430"/>
            <a:ext cx="1862458" cy="566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225" name="Google Shape;225;p8"/>
          <p:cNvSpPr/>
          <p:nvPr/>
        </p:nvSpPr>
        <p:spPr>
          <a:xfrm>
            <a:off x="3262490" y="1328605"/>
            <a:ext cx="1664206" cy="455478"/>
          </a:xfrm>
          <a:prstGeom prst="roundRect">
            <a:avLst>
              <a:gd name="adj" fmla="val 16667"/>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rgbClr val="000000"/>
              </a:buClr>
              <a:buSzPts val="1500"/>
              <a:buFont typeface="Arial"/>
              <a:buNone/>
            </a:pPr>
            <a:r>
              <a:rPr lang="en-US" sz="1200" b="1" i="0" u="none" strike="noStrike" cap="none" dirty="0">
                <a:solidFill>
                  <a:srgbClr val="3F3F3F"/>
                </a:solidFill>
              </a:rPr>
              <a:t>2. How to Access Tool</a:t>
            </a:r>
            <a:endParaRPr sz="1200" b="1" i="0" u="none" strike="noStrike" cap="none" dirty="0">
              <a:solidFill>
                <a:srgbClr val="3F3F3F"/>
              </a:solidFill>
            </a:endParaRPr>
          </a:p>
        </p:txBody>
      </p:sp>
      <p:pic>
        <p:nvPicPr>
          <p:cNvPr id="236" name="Google Shape;236;p8"/>
          <p:cNvPicPr preferRelativeResize="0"/>
          <p:nvPr/>
        </p:nvPicPr>
        <p:blipFill rotWithShape="1">
          <a:blip r:embed="rId3">
            <a:alphaModFix/>
          </a:blip>
          <a:srcRect t="3209" b="5236"/>
          <a:stretch/>
        </p:blipFill>
        <p:spPr>
          <a:xfrm>
            <a:off x="7365834" y="2144961"/>
            <a:ext cx="1628556" cy="2797267"/>
          </a:xfrm>
          <a:prstGeom prst="rect">
            <a:avLst/>
          </a:prstGeom>
          <a:noFill/>
          <a:ln>
            <a:noFill/>
          </a:ln>
          <a:effectLst>
            <a:outerShdw blurRad="292100" dist="139700" dir="2700000" algn="tl" rotWithShape="0">
              <a:srgbClr val="333333">
                <a:alpha val="64313"/>
              </a:srgbClr>
            </a:outerShdw>
          </a:effectLst>
        </p:spPr>
      </p:pic>
      <p:sp>
        <p:nvSpPr>
          <p:cNvPr id="237" name="Google Shape;237;p8"/>
          <p:cNvSpPr/>
          <p:nvPr/>
        </p:nvSpPr>
        <p:spPr>
          <a:xfrm rot="10800000">
            <a:off x="95473" y="1899148"/>
            <a:ext cx="2718421" cy="149436"/>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238" name="Google Shape;238;p8"/>
          <p:cNvSpPr/>
          <p:nvPr/>
        </p:nvSpPr>
        <p:spPr>
          <a:xfrm>
            <a:off x="95473" y="1268430"/>
            <a:ext cx="2695851" cy="57778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241" name="Google Shape;241;p8"/>
          <p:cNvSpPr txBox="1"/>
          <p:nvPr/>
        </p:nvSpPr>
        <p:spPr>
          <a:xfrm>
            <a:off x="95472" y="2098327"/>
            <a:ext cx="2764625" cy="28391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i="0" u="none" strike="noStrike" cap="none" dirty="0">
                <a:solidFill>
                  <a:srgbClr val="000000"/>
                </a:solidFill>
              </a:rPr>
              <a:t>-Feedback Tool: A </a:t>
            </a:r>
            <a:r>
              <a:rPr lang="en-US" sz="1050" b="1" i="0" u="none" strike="noStrike" cap="none" dirty="0">
                <a:solidFill>
                  <a:srgbClr val="000000"/>
                </a:solidFill>
              </a:rPr>
              <a:t>mobile platform communication </a:t>
            </a:r>
            <a:r>
              <a:rPr lang="en-US" sz="1050" i="0" u="none" strike="noStrike" cap="none" dirty="0">
                <a:solidFill>
                  <a:srgbClr val="000000"/>
                </a:solidFill>
              </a:rPr>
              <a:t>channel which allows workers to have a </a:t>
            </a:r>
            <a:r>
              <a:rPr lang="en-US" sz="1050" b="1" i="0" u="none" strike="noStrike" cap="none" dirty="0">
                <a:solidFill>
                  <a:srgbClr val="000000"/>
                </a:solidFill>
              </a:rPr>
              <a:t>1-on-1 private dialogue </a:t>
            </a:r>
            <a:r>
              <a:rPr lang="en-US" sz="1050" i="0" u="none" strike="noStrike" cap="none" dirty="0">
                <a:solidFill>
                  <a:srgbClr val="000000"/>
                </a:solidFill>
              </a:rPr>
              <a:t>with </a:t>
            </a:r>
            <a:r>
              <a:rPr lang="en-US" sz="1050" dirty="0"/>
              <a:t>the </a:t>
            </a:r>
            <a:r>
              <a:rPr lang="en-US" sz="1050" i="0" u="none" strike="noStrike" cap="none" dirty="0">
                <a:solidFill>
                  <a:srgbClr val="000000"/>
                </a:solidFill>
              </a:rPr>
              <a:t>manager.</a:t>
            </a:r>
            <a:endParaRPr sz="1400"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endParaRPr sz="1050"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r>
              <a:rPr lang="en-US" sz="1050" i="0" u="none" strike="noStrike" cap="none" dirty="0">
                <a:solidFill>
                  <a:srgbClr val="000000"/>
                </a:solidFill>
              </a:rPr>
              <a:t>- Workers can help factory </a:t>
            </a:r>
            <a:r>
              <a:rPr lang="en-US" sz="1050" b="1" i="0" u="none" strike="noStrike" cap="none" dirty="0">
                <a:solidFill>
                  <a:srgbClr val="000000"/>
                </a:solidFill>
              </a:rPr>
              <a:t>identify risks </a:t>
            </a:r>
            <a:r>
              <a:rPr lang="en-US" sz="1050" i="0" u="none" strike="noStrike" cap="none" dirty="0">
                <a:solidFill>
                  <a:srgbClr val="000000"/>
                </a:solidFill>
              </a:rPr>
              <a:t>at production floor &amp; </a:t>
            </a:r>
            <a:r>
              <a:rPr lang="en-US" sz="1050" b="1" i="0" u="none" strike="noStrike" cap="none" dirty="0">
                <a:solidFill>
                  <a:srgbClr val="000000"/>
                </a:solidFill>
              </a:rPr>
              <a:t>improve working experience </a:t>
            </a:r>
            <a:r>
              <a:rPr lang="en-US" sz="1050" i="0" u="none" strike="noStrike" cap="none" dirty="0">
                <a:solidFill>
                  <a:srgbClr val="000000"/>
                </a:solidFill>
              </a:rPr>
              <a:t>by </a:t>
            </a:r>
            <a:r>
              <a:rPr lang="en-US" sz="1050" b="1" i="0" u="none" strike="noStrike" cap="none" dirty="0">
                <a:solidFill>
                  <a:srgbClr val="000000"/>
                </a:solidFill>
              </a:rPr>
              <a:t>submitting a feedback.</a:t>
            </a:r>
            <a:endParaRPr sz="1400"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endParaRPr sz="1050" b="1"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r>
              <a:rPr lang="en-US" sz="1050" i="0" u="none" strike="noStrike" cap="none" dirty="0">
                <a:solidFill>
                  <a:srgbClr val="000000"/>
                </a:solidFill>
              </a:rPr>
              <a:t>-Workers can conveniently </a:t>
            </a:r>
            <a:r>
              <a:rPr lang="en-US" sz="1050" b="1" i="0" u="none" strike="noStrike" cap="none" dirty="0">
                <a:solidFill>
                  <a:srgbClr val="000000"/>
                </a:solidFill>
              </a:rPr>
              <a:t>submit inquiries </a:t>
            </a:r>
            <a:r>
              <a:rPr lang="en-US" sz="1050" i="0" u="none" strike="noStrike" cap="none" dirty="0">
                <a:solidFill>
                  <a:srgbClr val="000000"/>
                </a:solidFill>
              </a:rPr>
              <a:t>from </a:t>
            </a:r>
            <a:r>
              <a:rPr lang="en-US" sz="1050" b="1" i="0" u="none" strike="noStrike" cap="none" dirty="0">
                <a:solidFill>
                  <a:srgbClr val="000000"/>
                </a:solidFill>
              </a:rPr>
              <a:t>anywhere, anytime.</a:t>
            </a:r>
            <a:endParaRPr sz="1400"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endParaRPr sz="1050" b="1"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r>
              <a:rPr lang="en-US" sz="1050" i="0" u="none" strike="noStrike" cap="none" dirty="0">
                <a:solidFill>
                  <a:srgbClr val="000000"/>
                </a:solidFill>
              </a:rPr>
              <a:t>-Workers can submit inquiries </a:t>
            </a:r>
            <a:r>
              <a:rPr lang="en-US" sz="1050" b="1" i="0" u="none" strike="noStrike" cap="none" dirty="0">
                <a:solidFill>
                  <a:srgbClr val="000000"/>
                </a:solidFill>
              </a:rPr>
              <a:t>anonymously </a:t>
            </a:r>
            <a:r>
              <a:rPr lang="en-US" sz="1050" i="0" u="none" strike="noStrike" cap="none" dirty="0">
                <a:solidFill>
                  <a:srgbClr val="000000"/>
                </a:solidFill>
              </a:rPr>
              <a:t>for </a:t>
            </a:r>
            <a:r>
              <a:rPr lang="en-US" sz="1050" b="1" i="0" u="none" strike="noStrike" cap="none" dirty="0">
                <a:solidFill>
                  <a:srgbClr val="000000"/>
                </a:solidFill>
              </a:rPr>
              <a:t>sensitive information.</a:t>
            </a:r>
            <a:endParaRPr sz="1400"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endParaRPr sz="1050" b="1" i="0" u="none" strike="noStrike" cap="none" dirty="0">
              <a:solidFill>
                <a:srgbClr val="000000"/>
              </a:solidFill>
            </a:endParaRPr>
          </a:p>
          <a:p>
            <a:pPr marL="0" marR="0" lvl="0" indent="0" algn="just" rtl="0">
              <a:lnSpc>
                <a:spcPct val="100000"/>
              </a:lnSpc>
              <a:spcBef>
                <a:spcPts val="0"/>
              </a:spcBef>
              <a:spcAft>
                <a:spcPts val="0"/>
              </a:spcAft>
              <a:buClr>
                <a:srgbClr val="000000"/>
              </a:buClr>
              <a:buSzPts val="1050"/>
              <a:buFont typeface="Arial"/>
              <a:buNone/>
            </a:pPr>
            <a:r>
              <a:rPr lang="en-US" sz="1050" i="0" u="none" strike="noStrike" cap="none" dirty="0">
                <a:solidFill>
                  <a:srgbClr val="000000"/>
                </a:solidFill>
              </a:rPr>
              <a:t>-Workers can </a:t>
            </a:r>
            <a:r>
              <a:rPr lang="en-US" sz="1050" b="1" i="0" u="none" strike="noStrike" cap="none" dirty="0">
                <a:solidFill>
                  <a:srgbClr val="000000"/>
                </a:solidFill>
              </a:rPr>
              <a:t>escalate grievances </a:t>
            </a:r>
            <a:r>
              <a:rPr lang="en-US" sz="1050" i="0" u="none" strike="noStrike" cap="none" dirty="0">
                <a:solidFill>
                  <a:srgbClr val="000000"/>
                </a:solidFill>
              </a:rPr>
              <a:t>to 3rd party organizations for further oversight.</a:t>
            </a:r>
            <a:endParaRPr sz="1400" i="0" u="none" strike="noStrike" cap="none" dirty="0">
              <a:solidFill>
                <a:srgbClr val="000000"/>
              </a:solidFill>
            </a:endParaRPr>
          </a:p>
        </p:txBody>
      </p:sp>
      <p:cxnSp>
        <p:nvCxnSpPr>
          <p:cNvPr id="242" name="Google Shape;242;p8"/>
          <p:cNvCxnSpPr>
            <a:cxnSpLocks/>
          </p:cNvCxnSpPr>
          <p:nvPr/>
        </p:nvCxnSpPr>
        <p:spPr>
          <a:xfrm>
            <a:off x="2847936" y="1533308"/>
            <a:ext cx="220150" cy="0"/>
          </a:xfrm>
          <a:prstGeom prst="straightConnector1">
            <a:avLst/>
          </a:prstGeom>
          <a:noFill/>
          <a:ln w="38100" cap="flat" cmpd="sng">
            <a:solidFill>
              <a:srgbClr val="4A7DBA"/>
            </a:solidFill>
            <a:prstDash val="dot"/>
            <a:round/>
            <a:headEnd type="none" w="sm" len="sm"/>
            <a:tailEnd type="triangle" w="med" len="med"/>
          </a:ln>
        </p:spPr>
      </p:cxnSp>
      <p:grpSp>
        <p:nvGrpSpPr>
          <p:cNvPr id="250" name="Google Shape;250;p8"/>
          <p:cNvGrpSpPr/>
          <p:nvPr/>
        </p:nvGrpSpPr>
        <p:grpSpPr>
          <a:xfrm>
            <a:off x="3005761" y="2120240"/>
            <a:ext cx="2026096" cy="2582283"/>
            <a:chOff x="4806420" y="1336006"/>
            <a:chExt cx="3106080" cy="3709644"/>
          </a:xfrm>
        </p:grpSpPr>
        <p:pic>
          <p:nvPicPr>
            <p:cNvPr id="251" name="Google Shape;251;p8"/>
            <p:cNvPicPr preferRelativeResize="0"/>
            <p:nvPr/>
          </p:nvPicPr>
          <p:blipFill rotWithShape="1">
            <a:blip r:embed="rId4">
              <a:alphaModFix/>
            </a:blip>
            <a:srcRect/>
            <a:stretch/>
          </p:blipFill>
          <p:spPr>
            <a:xfrm rot="-589911">
              <a:off x="5076864" y="1500509"/>
              <a:ext cx="2218099" cy="3330032"/>
            </a:xfrm>
            <a:prstGeom prst="rect">
              <a:avLst/>
            </a:prstGeom>
            <a:noFill/>
            <a:ln>
              <a:noFill/>
            </a:ln>
          </p:spPr>
        </p:pic>
        <p:pic>
          <p:nvPicPr>
            <p:cNvPr id="252" name="Google Shape;252;p8"/>
            <p:cNvPicPr preferRelativeResize="0"/>
            <p:nvPr/>
          </p:nvPicPr>
          <p:blipFill rotWithShape="1">
            <a:blip r:embed="rId4">
              <a:alphaModFix/>
            </a:blip>
            <a:srcRect/>
            <a:stretch/>
          </p:blipFill>
          <p:spPr>
            <a:xfrm rot="-185496">
              <a:off x="5363227" y="1500562"/>
              <a:ext cx="2218183" cy="3329923"/>
            </a:xfrm>
            <a:prstGeom prst="rect">
              <a:avLst/>
            </a:prstGeom>
            <a:noFill/>
            <a:ln>
              <a:noFill/>
            </a:ln>
          </p:spPr>
        </p:pic>
        <p:pic>
          <p:nvPicPr>
            <p:cNvPr id="253" name="Google Shape;253;p8"/>
            <p:cNvPicPr preferRelativeResize="0"/>
            <p:nvPr/>
          </p:nvPicPr>
          <p:blipFill>
            <a:blip r:embed="rId5">
              <a:alphaModFix/>
            </a:blip>
            <a:stretch>
              <a:fillRect/>
            </a:stretch>
          </p:blipFill>
          <p:spPr>
            <a:xfrm>
              <a:off x="5610625" y="1592000"/>
              <a:ext cx="2301875" cy="3453650"/>
            </a:xfrm>
            <a:prstGeom prst="rect">
              <a:avLst/>
            </a:prstGeom>
            <a:noFill/>
            <a:ln>
              <a:noFill/>
            </a:ln>
          </p:spPr>
        </p:pic>
      </p:grpSp>
      <p:sp>
        <p:nvSpPr>
          <p:cNvPr id="5" name="Google Shape;237;p8">
            <a:extLst>
              <a:ext uri="{FF2B5EF4-FFF2-40B4-BE49-F238E27FC236}">
                <a16:creationId xmlns:a16="http://schemas.microsoft.com/office/drawing/2014/main" id="{5FB317C5-9853-DD8F-F307-DFBD43C09D71}"/>
              </a:ext>
            </a:extLst>
          </p:cNvPr>
          <p:cNvSpPr/>
          <p:nvPr/>
        </p:nvSpPr>
        <p:spPr>
          <a:xfrm rot="10800000">
            <a:off x="3175748" y="1906613"/>
            <a:ext cx="1856109" cy="141971"/>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6" name="Google Shape;225;p8">
            <a:extLst>
              <a:ext uri="{FF2B5EF4-FFF2-40B4-BE49-F238E27FC236}">
                <a16:creationId xmlns:a16="http://schemas.microsoft.com/office/drawing/2014/main" id="{7F92B119-C464-D5D6-5FB2-5DB1B1E99803}"/>
              </a:ext>
            </a:extLst>
          </p:cNvPr>
          <p:cNvSpPr/>
          <p:nvPr/>
        </p:nvSpPr>
        <p:spPr>
          <a:xfrm>
            <a:off x="614306" y="1328605"/>
            <a:ext cx="1664206" cy="455478"/>
          </a:xfrm>
          <a:prstGeom prst="roundRect">
            <a:avLst>
              <a:gd name="adj" fmla="val 16667"/>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rgbClr val="000000"/>
              </a:buClr>
              <a:buSzPts val="1500"/>
              <a:buFont typeface="Arial"/>
              <a:buNone/>
            </a:pPr>
            <a:r>
              <a:rPr lang="en-US" sz="1200" b="1" i="0" u="none" strike="noStrike" cap="none" dirty="0">
                <a:solidFill>
                  <a:srgbClr val="3F3F3F"/>
                </a:solidFill>
              </a:rPr>
              <a:t>1. Tool Introduction</a:t>
            </a:r>
            <a:endParaRPr sz="1200" b="1" i="0" u="none" strike="noStrike" cap="none" dirty="0">
              <a:solidFill>
                <a:srgbClr val="3F3F3F"/>
              </a:solidFill>
            </a:endParaRPr>
          </a:p>
        </p:txBody>
      </p:sp>
      <p:sp>
        <p:nvSpPr>
          <p:cNvPr id="11" name="Google Shape;224;p8">
            <a:extLst>
              <a:ext uri="{FF2B5EF4-FFF2-40B4-BE49-F238E27FC236}">
                <a16:creationId xmlns:a16="http://schemas.microsoft.com/office/drawing/2014/main" id="{DC7E8C43-FDED-E7C4-3BF5-537E290B5849}"/>
              </a:ext>
            </a:extLst>
          </p:cNvPr>
          <p:cNvSpPr/>
          <p:nvPr/>
        </p:nvSpPr>
        <p:spPr>
          <a:xfrm>
            <a:off x="5384568" y="1268430"/>
            <a:ext cx="1628558" cy="566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1500"/>
              <a:buFont typeface="Arial"/>
              <a:buNone/>
            </a:pPr>
            <a:endParaRPr lang="en-US" sz="1600" b="1" i="0" u="none" strike="noStrike" cap="none" dirty="0">
              <a:solidFill>
                <a:srgbClr val="3F3F3F"/>
              </a:solidFill>
            </a:endParaRPr>
          </a:p>
        </p:txBody>
      </p:sp>
      <p:sp>
        <p:nvSpPr>
          <p:cNvPr id="13" name="Google Shape;225;p8">
            <a:extLst>
              <a:ext uri="{FF2B5EF4-FFF2-40B4-BE49-F238E27FC236}">
                <a16:creationId xmlns:a16="http://schemas.microsoft.com/office/drawing/2014/main" id="{369947A4-55F5-74B1-288A-D4762D9CF498}"/>
              </a:ext>
            </a:extLst>
          </p:cNvPr>
          <p:cNvSpPr/>
          <p:nvPr/>
        </p:nvSpPr>
        <p:spPr>
          <a:xfrm>
            <a:off x="5325260" y="1307250"/>
            <a:ext cx="1664206" cy="455478"/>
          </a:xfrm>
          <a:prstGeom prst="roundRect">
            <a:avLst>
              <a:gd name="adj" fmla="val 16667"/>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1500"/>
              <a:buFont typeface="Arial"/>
              <a:buNone/>
            </a:pPr>
            <a:r>
              <a:rPr lang="en-US" sz="1200" b="1" i="0" u="none" strike="noStrike" cap="none" dirty="0">
                <a:solidFill>
                  <a:srgbClr val="3F3F3F"/>
                </a:solidFill>
              </a:rPr>
              <a:t>3. How to Sign-up  and </a:t>
            </a:r>
            <a:r>
              <a:rPr lang="en-US" sz="1200" b="1" dirty="0">
                <a:solidFill>
                  <a:srgbClr val="3F3F3F"/>
                </a:solidFill>
              </a:rPr>
              <a:t>Log-In</a:t>
            </a:r>
            <a:endParaRPr sz="1200" b="1" i="0" u="none" strike="noStrike" cap="none" dirty="0">
              <a:solidFill>
                <a:srgbClr val="3F3F3F"/>
              </a:solidFill>
            </a:endParaRPr>
          </a:p>
        </p:txBody>
      </p:sp>
      <p:cxnSp>
        <p:nvCxnSpPr>
          <p:cNvPr id="15" name="Google Shape;242;p8">
            <a:extLst>
              <a:ext uri="{FF2B5EF4-FFF2-40B4-BE49-F238E27FC236}">
                <a16:creationId xmlns:a16="http://schemas.microsoft.com/office/drawing/2014/main" id="{A9D53CD3-6C30-A2BC-8435-AA23F9F90287}"/>
              </a:ext>
            </a:extLst>
          </p:cNvPr>
          <p:cNvCxnSpPr>
            <a:cxnSpLocks/>
          </p:cNvCxnSpPr>
          <p:nvPr/>
        </p:nvCxnSpPr>
        <p:spPr>
          <a:xfrm>
            <a:off x="5095357" y="1533308"/>
            <a:ext cx="220150" cy="0"/>
          </a:xfrm>
          <a:prstGeom prst="straightConnector1">
            <a:avLst/>
          </a:prstGeom>
          <a:noFill/>
          <a:ln w="38100" cap="flat" cmpd="sng">
            <a:solidFill>
              <a:srgbClr val="4A7DBA"/>
            </a:solidFill>
            <a:prstDash val="dot"/>
            <a:round/>
            <a:headEnd type="none" w="sm" len="sm"/>
            <a:tailEnd type="triangle" w="med" len="med"/>
          </a:ln>
        </p:spPr>
      </p:cxnSp>
      <p:sp>
        <p:nvSpPr>
          <p:cNvPr id="16" name="Google Shape;237;p8">
            <a:extLst>
              <a:ext uri="{FF2B5EF4-FFF2-40B4-BE49-F238E27FC236}">
                <a16:creationId xmlns:a16="http://schemas.microsoft.com/office/drawing/2014/main" id="{FEC9F9BC-628A-E7D6-B0B2-E2FEFE6444D9}"/>
              </a:ext>
            </a:extLst>
          </p:cNvPr>
          <p:cNvSpPr/>
          <p:nvPr/>
        </p:nvSpPr>
        <p:spPr>
          <a:xfrm rot="10800000">
            <a:off x="5384567" y="1897697"/>
            <a:ext cx="1628557" cy="149436"/>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pic>
        <p:nvPicPr>
          <p:cNvPr id="17" name="Google Shape;235;p8">
            <a:extLst>
              <a:ext uri="{FF2B5EF4-FFF2-40B4-BE49-F238E27FC236}">
                <a16:creationId xmlns:a16="http://schemas.microsoft.com/office/drawing/2014/main" id="{91244AA6-BC67-E3F4-8525-7FCF075EFA69}"/>
              </a:ext>
            </a:extLst>
          </p:cNvPr>
          <p:cNvPicPr preferRelativeResize="0"/>
          <p:nvPr/>
        </p:nvPicPr>
        <p:blipFill rotWithShape="1">
          <a:blip r:embed="rId6">
            <a:alphaModFix/>
          </a:blip>
          <a:srcRect/>
          <a:stretch/>
        </p:blipFill>
        <p:spPr>
          <a:xfrm>
            <a:off x="5384567" y="2144961"/>
            <a:ext cx="1628557" cy="2792564"/>
          </a:xfrm>
          <a:prstGeom prst="rect">
            <a:avLst/>
          </a:prstGeom>
          <a:noFill/>
          <a:ln>
            <a:noFill/>
          </a:ln>
          <a:effectLst>
            <a:outerShdw blurRad="292100" dist="139700" dir="2700000" algn="tl" rotWithShape="0">
              <a:srgbClr val="333333">
                <a:alpha val="64313"/>
              </a:srgbClr>
            </a:outerShdw>
          </a:effectLst>
        </p:spPr>
      </p:pic>
      <p:cxnSp>
        <p:nvCxnSpPr>
          <p:cNvPr id="18" name="Google Shape;242;p8">
            <a:extLst>
              <a:ext uri="{FF2B5EF4-FFF2-40B4-BE49-F238E27FC236}">
                <a16:creationId xmlns:a16="http://schemas.microsoft.com/office/drawing/2014/main" id="{046EE5FE-EC42-CC20-C0E6-B96459322995}"/>
              </a:ext>
            </a:extLst>
          </p:cNvPr>
          <p:cNvCxnSpPr>
            <a:cxnSpLocks/>
          </p:cNvCxnSpPr>
          <p:nvPr/>
        </p:nvCxnSpPr>
        <p:spPr>
          <a:xfrm>
            <a:off x="7063857" y="1529252"/>
            <a:ext cx="220150" cy="0"/>
          </a:xfrm>
          <a:prstGeom prst="straightConnector1">
            <a:avLst/>
          </a:prstGeom>
          <a:noFill/>
          <a:ln w="38100" cap="flat" cmpd="sng">
            <a:solidFill>
              <a:srgbClr val="4A7DBA"/>
            </a:solidFill>
            <a:prstDash val="dot"/>
            <a:round/>
            <a:headEnd type="none" w="sm" len="sm"/>
            <a:tailEnd type="triangle" w="med" len="med"/>
          </a:ln>
        </p:spPr>
      </p:cxnSp>
      <p:sp>
        <p:nvSpPr>
          <p:cNvPr id="20" name="Google Shape;224;p8">
            <a:extLst>
              <a:ext uri="{FF2B5EF4-FFF2-40B4-BE49-F238E27FC236}">
                <a16:creationId xmlns:a16="http://schemas.microsoft.com/office/drawing/2014/main" id="{D9ED874D-6DCB-A47A-D413-680A2F7A7621}"/>
              </a:ext>
            </a:extLst>
          </p:cNvPr>
          <p:cNvSpPr/>
          <p:nvPr/>
        </p:nvSpPr>
        <p:spPr>
          <a:xfrm>
            <a:off x="7365834" y="1279683"/>
            <a:ext cx="1628558" cy="566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500"/>
              <a:buFont typeface="Arial"/>
              <a:buNone/>
            </a:pPr>
            <a:r>
              <a:rPr lang="en-US" sz="1100" b="1" i="0" u="none" strike="noStrike" cap="none" dirty="0">
                <a:solidFill>
                  <a:srgbClr val="3F3F3F"/>
                </a:solidFill>
              </a:rPr>
              <a:t>4. How to Submit Feedback &amp; Receive Response</a:t>
            </a:r>
          </a:p>
        </p:txBody>
      </p:sp>
      <p:sp>
        <p:nvSpPr>
          <p:cNvPr id="21" name="Google Shape;237;p8">
            <a:extLst>
              <a:ext uri="{FF2B5EF4-FFF2-40B4-BE49-F238E27FC236}">
                <a16:creationId xmlns:a16="http://schemas.microsoft.com/office/drawing/2014/main" id="{01DEA970-202D-AA7B-FC12-B3359CF5D6E6}"/>
              </a:ext>
            </a:extLst>
          </p:cNvPr>
          <p:cNvSpPr/>
          <p:nvPr/>
        </p:nvSpPr>
        <p:spPr>
          <a:xfrm rot="10800000">
            <a:off x="7365834" y="1906613"/>
            <a:ext cx="1628557" cy="149436"/>
          </a:xfrm>
          <a:custGeom>
            <a:avLst/>
            <a:gdLst/>
            <a:ahLst/>
            <a:cxnLst/>
            <a:rect l="l" t="t" r="r" b="b"/>
            <a:pathLst>
              <a:path w="4390504" h="748233" extrusionOk="0">
                <a:moveTo>
                  <a:pt x="4390504" y="460201"/>
                </a:moveTo>
                <a:lnTo>
                  <a:pt x="4390504" y="748233"/>
                </a:lnTo>
                <a:lnTo>
                  <a:pt x="0" y="748233"/>
                </a:lnTo>
                <a:lnTo>
                  <a:pt x="0" y="460201"/>
                </a:lnTo>
                <a:lnTo>
                  <a:pt x="1948928" y="487350"/>
                </a:lnTo>
                <a:lnTo>
                  <a:pt x="2167689" y="0"/>
                </a:lnTo>
                <a:lnTo>
                  <a:pt x="2439292" y="473774"/>
                </a:lnTo>
                <a:lnTo>
                  <a:pt x="4390504" y="460201"/>
                </a:lnTo>
                <a:close/>
              </a:path>
            </a:pathLst>
          </a:custGeom>
          <a:solidFill>
            <a:srgbClr val="3AADEF"/>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22" name="Google Shape;246;p8">
            <a:extLst>
              <a:ext uri="{FF2B5EF4-FFF2-40B4-BE49-F238E27FC236}">
                <a16:creationId xmlns:a16="http://schemas.microsoft.com/office/drawing/2014/main" id="{209CDFA2-5AE9-23BC-B7E8-C5477202F743}"/>
              </a:ext>
            </a:extLst>
          </p:cNvPr>
          <p:cNvSpPr/>
          <p:nvPr/>
        </p:nvSpPr>
        <p:spPr>
          <a:xfrm>
            <a:off x="5486571" y="2957345"/>
            <a:ext cx="984427" cy="88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rgbClr val="0070C0"/>
                </a:solidFill>
                <a:latin typeface="Arial"/>
                <a:ea typeface="Arial"/>
                <a:cs typeface="Arial"/>
                <a:sym typeface="Arial"/>
              </a:rPr>
              <a:t>Factory Name</a:t>
            </a:r>
            <a:endParaRPr sz="1400" b="0" i="0" u="none" strike="noStrike" cap="none" dirty="0">
              <a:solidFill>
                <a:srgbClr val="000000"/>
              </a:solidFill>
              <a:latin typeface="Arial"/>
              <a:ea typeface="Arial"/>
              <a:cs typeface="Arial"/>
              <a:sym typeface="Arial"/>
            </a:endParaRPr>
          </a:p>
        </p:txBody>
      </p:sp>
      <p:sp>
        <p:nvSpPr>
          <p:cNvPr id="23" name="Google Shape;247;p8">
            <a:extLst>
              <a:ext uri="{FF2B5EF4-FFF2-40B4-BE49-F238E27FC236}">
                <a16:creationId xmlns:a16="http://schemas.microsoft.com/office/drawing/2014/main" id="{09AFE565-F16D-E306-734E-45B5B5C960E8}"/>
              </a:ext>
            </a:extLst>
          </p:cNvPr>
          <p:cNvSpPr/>
          <p:nvPr/>
        </p:nvSpPr>
        <p:spPr>
          <a:xfrm>
            <a:off x="5486571" y="3143485"/>
            <a:ext cx="1252708" cy="11983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rgbClr val="0070C0"/>
                </a:solidFill>
                <a:latin typeface="Arial"/>
                <a:ea typeface="Arial"/>
                <a:cs typeface="Arial"/>
                <a:sym typeface="Arial"/>
              </a:rPr>
              <a:t>Employee ID or Mobile #</a:t>
            </a:r>
            <a:endParaRPr sz="1400" b="0" i="0" u="none" strike="noStrike" cap="none" dirty="0">
              <a:solidFill>
                <a:srgbClr val="000000"/>
              </a:solidFill>
              <a:latin typeface="Arial"/>
              <a:ea typeface="Arial"/>
              <a:cs typeface="Arial"/>
              <a:sym typeface="Arial"/>
            </a:endParaRPr>
          </a:p>
        </p:txBody>
      </p:sp>
      <p:sp>
        <p:nvSpPr>
          <p:cNvPr id="24" name="Google Shape;248;p8">
            <a:extLst>
              <a:ext uri="{FF2B5EF4-FFF2-40B4-BE49-F238E27FC236}">
                <a16:creationId xmlns:a16="http://schemas.microsoft.com/office/drawing/2014/main" id="{7687CE12-DA37-0593-15F0-D2F629D5788C}"/>
              </a:ext>
            </a:extLst>
          </p:cNvPr>
          <p:cNvSpPr/>
          <p:nvPr/>
        </p:nvSpPr>
        <p:spPr>
          <a:xfrm>
            <a:off x="5486571" y="3349610"/>
            <a:ext cx="984427" cy="88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70C0"/>
                </a:solidFill>
                <a:latin typeface="Arial"/>
                <a:ea typeface="Arial"/>
                <a:cs typeface="Arial"/>
                <a:sym typeface="Arial"/>
              </a:rPr>
              <a:t>Password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1464</Words>
  <Application>Microsoft Office PowerPoint</Application>
  <PresentationFormat>On-screen Show (16:9)</PresentationFormat>
  <Paragraphs>126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 Neue</vt:lpstr>
      <vt:lpstr>Office Theme</vt:lpstr>
      <vt:lpstr>How To Deploy Tool To Workers</vt:lpstr>
      <vt:lpstr>Tool Deployment Process</vt:lpstr>
      <vt:lpstr>Step 1. Receive Onboarding Email</vt:lpstr>
      <vt:lpstr>Step 2. Download Poster </vt:lpstr>
      <vt:lpstr>Step 3. Print out the Poster</vt:lpstr>
      <vt:lpstr>Step 4. Position Posters in Common Areas</vt:lpstr>
      <vt:lpstr>Step 5. Promote Tool to Workers</vt:lpstr>
      <vt:lpstr>Key Points in Tool Promotion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Deploy Tool To Workers</dc:title>
  <dc:creator>Deborah Albers</dc:creator>
  <cp:lastModifiedBy>eunice espiritu</cp:lastModifiedBy>
  <cp:revision>17</cp:revision>
  <dcterms:created xsi:type="dcterms:W3CDTF">2020-10-19T19:35:05Z</dcterms:created>
  <dcterms:modified xsi:type="dcterms:W3CDTF">2022-09-18T04:46:57Z</dcterms:modified>
</cp:coreProperties>
</file>