
<file path=[Content_Types].xml><?xml version="1.0" encoding="utf-8"?>
<Types xmlns="http://schemas.openxmlformats.org/package/2006/content-types">
  <Default Extension="jpeg" ContentType="image/jpeg"/>
  <Default Extension="jpg" ContentType="image/pn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media/image24.jpg" ContentType="image/jpe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1"/>
  </p:notesMasterIdLst>
  <p:sldIdLst>
    <p:sldId id="315" r:id="rId2"/>
    <p:sldId id="316" r:id="rId3"/>
    <p:sldId id="343" r:id="rId4"/>
    <p:sldId id="319" r:id="rId5"/>
    <p:sldId id="256" r:id="rId6"/>
    <p:sldId id="261" r:id="rId7"/>
    <p:sldId id="262" r:id="rId8"/>
    <p:sldId id="263" r:id="rId9"/>
    <p:sldId id="264" r:id="rId10"/>
    <p:sldId id="258" r:id="rId11"/>
    <p:sldId id="327" r:id="rId12"/>
    <p:sldId id="259" r:id="rId13"/>
    <p:sldId id="265" r:id="rId14"/>
    <p:sldId id="320" r:id="rId15"/>
    <p:sldId id="269" r:id="rId16"/>
    <p:sldId id="323" r:id="rId17"/>
    <p:sldId id="325" r:id="rId18"/>
    <p:sldId id="324" r:id="rId19"/>
    <p:sldId id="270" r:id="rId20"/>
    <p:sldId id="322" r:id="rId21"/>
    <p:sldId id="273" r:id="rId22"/>
    <p:sldId id="326" r:id="rId23"/>
    <p:sldId id="342" r:id="rId24"/>
    <p:sldId id="328" r:id="rId25"/>
    <p:sldId id="329" r:id="rId26"/>
    <p:sldId id="330" r:id="rId27"/>
    <p:sldId id="331" r:id="rId28"/>
    <p:sldId id="332" r:id="rId29"/>
    <p:sldId id="333" r:id="rId30"/>
    <p:sldId id="334" r:id="rId31"/>
    <p:sldId id="335" r:id="rId32"/>
    <p:sldId id="336" r:id="rId33"/>
    <p:sldId id="337" r:id="rId34"/>
    <p:sldId id="338" r:id="rId35"/>
    <p:sldId id="339" r:id="rId36"/>
    <p:sldId id="340" r:id="rId37"/>
    <p:sldId id="341" r:id="rId38"/>
    <p:sldId id="321" r:id="rId39"/>
    <p:sldId id="267"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868"/>
    <p:restoredTop sz="91104"/>
  </p:normalViewPr>
  <p:slideViewPr>
    <p:cSldViewPr snapToGrid="0" snapToObjects="1">
      <p:cViewPr varScale="1">
        <p:scale>
          <a:sx n="93" d="100"/>
          <a:sy n="93" d="100"/>
        </p:scale>
        <p:origin x="216" y="4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2C40C3-73AE-5846-BEC8-C073474AB3F2}" type="datetimeFigureOut">
              <a:rPr lang="en-US" smtClean="0"/>
              <a:t>9/27/21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6C8282-41D9-6947-B39F-4B5D5ADE305F}" type="slidenum">
              <a:rPr lang="en-US" smtClean="0"/>
              <a:t>‹#›</a:t>
            </a:fld>
            <a:endParaRPr lang="en-US"/>
          </a:p>
        </p:txBody>
      </p:sp>
    </p:spTree>
    <p:extLst>
      <p:ext uri="{BB962C8B-B14F-4D97-AF65-F5344CB8AC3E}">
        <p14:creationId xmlns:p14="http://schemas.microsoft.com/office/powerpoint/2010/main" val="28494971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514600" y="857250"/>
            <a:ext cx="4114800" cy="2314575"/>
          </a:xfrm>
          <a:prstGeom prst="rect">
            <a:avLst/>
          </a:prstGeom>
          <a:noFill/>
          <a:ln w="12700">
            <a:solidFill>
              <a:prstClr val="black"/>
            </a:solidFill>
          </a:ln>
        </p:spPr>
      </p:sp>
      <p:sp>
        <p:nvSpPr>
          <p:cNvPr id="3" name="备注占位符 2"/>
          <p:cNvSpPr>
            <a:spLocks noGrp="1"/>
          </p:cNvSpPr>
          <p:nvPr>
            <p:ph type="body" idx="1"/>
          </p:nvPr>
        </p:nvSpPr>
        <p:spPr>
          <a:xfrm>
            <a:off x="914400" y="3300413"/>
            <a:ext cx="7315200" cy="2700337"/>
          </a:xfrm>
          <a:prstGeom prst="rect">
            <a:avLst/>
          </a:prstGeom>
        </p:spPr>
        <p:txBody>
          <a:bodyPr/>
          <a:lstStyle/>
          <a:p>
            <a:endParaRPr lang="zh-CN" altLang="en-US"/>
          </a:p>
        </p:txBody>
      </p:sp>
    </p:spTree>
    <p:extLst>
      <p:ext uri="{BB962C8B-B14F-4D97-AF65-F5344CB8AC3E}">
        <p14:creationId xmlns:p14="http://schemas.microsoft.com/office/powerpoint/2010/main" val="658107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 GP – state in materials </a:t>
            </a:r>
          </a:p>
        </p:txBody>
      </p:sp>
      <p:sp>
        <p:nvSpPr>
          <p:cNvPr id="4" name="Slide Number Placeholder 3"/>
          <p:cNvSpPr>
            <a:spLocks noGrp="1"/>
          </p:cNvSpPr>
          <p:nvPr>
            <p:ph type="sldNum" sz="quarter" idx="5"/>
          </p:nvPr>
        </p:nvSpPr>
        <p:spPr/>
        <p:txBody>
          <a:bodyPr/>
          <a:lstStyle/>
          <a:p>
            <a:fld id="{536C8282-41D9-6947-B39F-4B5D5ADE305F}" type="slidenum">
              <a:rPr lang="en-US" smtClean="0"/>
              <a:t>3</a:t>
            </a:fld>
            <a:endParaRPr lang="en-US"/>
          </a:p>
        </p:txBody>
      </p:sp>
    </p:spTree>
    <p:extLst>
      <p:ext uri="{BB962C8B-B14F-4D97-AF65-F5344CB8AC3E}">
        <p14:creationId xmlns:p14="http://schemas.microsoft.com/office/powerpoint/2010/main" val="24409513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36C8282-41D9-6947-B39F-4B5D5ADE305F}" type="slidenum">
              <a:rPr lang="en-US" smtClean="0"/>
              <a:t>5</a:t>
            </a:fld>
            <a:endParaRPr lang="en-US"/>
          </a:p>
        </p:txBody>
      </p:sp>
    </p:spTree>
    <p:extLst>
      <p:ext uri="{BB962C8B-B14F-4D97-AF65-F5344CB8AC3E}">
        <p14:creationId xmlns:p14="http://schemas.microsoft.com/office/powerpoint/2010/main" val="39820340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DD6265-85CF-CD44-9805-0DEF45FCF2F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C337BF2-3E7D-C449-8CCE-6446C91E8BA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EFE2AD2-1B53-484C-90ED-42E3364A2627}"/>
              </a:ext>
            </a:extLst>
          </p:cNvPr>
          <p:cNvSpPr>
            <a:spLocks noGrp="1"/>
          </p:cNvSpPr>
          <p:nvPr>
            <p:ph type="dt" sz="half" idx="10"/>
          </p:nvPr>
        </p:nvSpPr>
        <p:spPr/>
        <p:txBody>
          <a:bodyPr/>
          <a:lstStyle/>
          <a:p>
            <a:fld id="{C934419E-8AB0-B944-8556-2667CDF59059}" type="datetimeFigureOut">
              <a:rPr lang="en-US" smtClean="0"/>
              <a:t>9/27/21</a:t>
            </a:fld>
            <a:endParaRPr lang="en-US"/>
          </a:p>
        </p:txBody>
      </p:sp>
      <p:sp>
        <p:nvSpPr>
          <p:cNvPr id="5" name="Footer Placeholder 4">
            <a:extLst>
              <a:ext uri="{FF2B5EF4-FFF2-40B4-BE49-F238E27FC236}">
                <a16:creationId xmlns:a16="http://schemas.microsoft.com/office/drawing/2014/main" id="{399D8DE7-1727-DB49-843B-9DECB1B80DC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F1730A-A44D-F849-A916-802FF9758C00}"/>
              </a:ext>
            </a:extLst>
          </p:cNvPr>
          <p:cNvSpPr>
            <a:spLocks noGrp="1"/>
          </p:cNvSpPr>
          <p:nvPr>
            <p:ph type="sldNum" sz="quarter" idx="12"/>
          </p:nvPr>
        </p:nvSpPr>
        <p:spPr/>
        <p:txBody>
          <a:bodyPr/>
          <a:lstStyle/>
          <a:p>
            <a:fld id="{2D2EAEE7-CE91-D840-9C39-FD72D979970C}" type="slidenum">
              <a:rPr lang="en-US" smtClean="0"/>
              <a:t>‹#›</a:t>
            </a:fld>
            <a:endParaRPr lang="en-US"/>
          </a:p>
        </p:txBody>
      </p:sp>
    </p:spTree>
    <p:extLst>
      <p:ext uri="{BB962C8B-B14F-4D97-AF65-F5344CB8AC3E}">
        <p14:creationId xmlns:p14="http://schemas.microsoft.com/office/powerpoint/2010/main" val="7225983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4D7A2A-9F84-0F4E-867C-028FD62B74B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AA4571A-40F9-1445-B0FF-52DA009DE41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B353F94-A531-804E-BEE0-55D232F0FFE1}"/>
              </a:ext>
            </a:extLst>
          </p:cNvPr>
          <p:cNvSpPr>
            <a:spLocks noGrp="1"/>
          </p:cNvSpPr>
          <p:nvPr>
            <p:ph type="dt" sz="half" idx="10"/>
          </p:nvPr>
        </p:nvSpPr>
        <p:spPr/>
        <p:txBody>
          <a:bodyPr/>
          <a:lstStyle/>
          <a:p>
            <a:fld id="{C934419E-8AB0-B944-8556-2667CDF59059}" type="datetimeFigureOut">
              <a:rPr lang="en-US" smtClean="0"/>
              <a:t>9/27/21</a:t>
            </a:fld>
            <a:endParaRPr lang="en-US"/>
          </a:p>
        </p:txBody>
      </p:sp>
      <p:sp>
        <p:nvSpPr>
          <p:cNvPr id="5" name="Footer Placeholder 4">
            <a:extLst>
              <a:ext uri="{FF2B5EF4-FFF2-40B4-BE49-F238E27FC236}">
                <a16:creationId xmlns:a16="http://schemas.microsoft.com/office/drawing/2014/main" id="{72FD115E-F48C-BA4C-BF58-B26BAA8FAEA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30F53C1-8EAB-6748-8FA2-52C28CA6F526}"/>
              </a:ext>
            </a:extLst>
          </p:cNvPr>
          <p:cNvSpPr>
            <a:spLocks noGrp="1"/>
          </p:cNvSpPr>
          <p:nvPr>
            <p:ph type="sldNum" sz="quarter" idx="12"/>
          </p:nvPr>
        </p:nvSpPr>
        <p:spPr/>
        <p:txBody>
          <a:bodyPr/>
          <a:lstStyle/>
          <a:p>
            <a:fld id="{2D2EAEE7-CE91-D840-9C39-FD72D979970C}" type="slidenum">
              <a:rPr lang="en-US" smtClean="0"/>
              <a:t>‹#›</a:t>
            </a:fld>
            <a:endParaRPr lang="en-US"/>
          </a:p>
        </p:txBody>
      </p:sp>
    </p:spTree>
    <p:extLst>
      <p:ext uri="{BB962C8B-B14F-4D97-AF65-F5344CB8AC3E}">
        <p14:creationId xmlns:p14="http://schemas.microsoft.com/office/powerpoint/2010/main" val="3897343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9F7188A-4759-8446-871D-FB782C48100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E1EBEBC-3DCC-5940-BB03-FB417907D62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336A556-5CDD-1643-882D-647E9C9A1FCA}"/>
              </a:ext>
            </a:extLst>
          </p:cNvPr>
          <p:cNvSpPr>
            <a:spLocks noGrp="1"/>
          </p:cNvSpPr>
          <p:nvPr>
            <p:ph type="dt" sz="half" idx="10"/>
          </p:nvPr>
        </p:nvSpPr>
        <p:spPr/>
        <p:txBody>
          <a:bodyPr/>
          <a:lstStyle/>
          <a:p>
            <a:fld id="{C934419E-8AB0-B944-8556-2667CDF59059}" type="datetimeFigureOut">
              <a:rPr lang="en-US" smtClean="0"/>
              <a:t>9/27/21</a:t>
            </a:fld>
            <a:endParaRPr lang="en-US"/>
          </a:p>
        </p:txBody>
      </p:sp>
      <p:sp>
        <p:nvSpPr>
          <p:cNvPr id="5" name="Footer Placeholder 4">
            <a:extLst>
              <a:ext uri="{FF2B5EF4-FFF2-40B4-BE49-F238E27FC236}">
                <a16:creationId xmlns:a16="http://schemas.microsoft.com/office/drawing/2014/main" id="{5A5BFBEB-67AF-8D44-A324-9DA4080C848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2E22CD5-709F-1C4E-90DF-7D79D20BCF1C}"/>
              </a:ext>
            </a:extLst>
          </p:cNvPr>
          <p:cNvSpPr>
            <a:spLocks noGrp="1"/>
          </p:cNvSpPr>
          <p:nvPr>
            <p:ph type="sldNum" sz="quarter" idx="12"/>
          </p:nvPr>
        </p:nvSpPr>
        <p:spPr/>
        <p:txBody>
          <a:bodyPr/>
          <a:lstStyle/>
          <a:p>
            <a:fld id="{2D2EAEE7-CE91-D840-9C39-FD72D979970C}" type="slidenum">
              <a:rPr lang="en-US" smtClean="0"/>
              <a:t>‹#›</a:t>
            </a:fld>
            <a:endParaRPr lang="en-US"/>
          </a:p>
        </p:txBody>
      </p:sp>
    </p:spTree>
    <p:extLst>
      <p:ext uri="{BB962C8B-B14F-4D97-AF65-F5344CB8AC3E}">
        <p14:creationId xmlns:p14="http://schemas.microsoft.com/office/powerpoint/2010/main" val="34801990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Title Slide">
    <p:bg>
      <p:bgRef idx="1001">
        <a:schemeClr val="bg1"/>
      </p:bgRef>
    </p:bg>
    <p:spTree>
      <p:nvGrpSpPr>
        <p:cNvPr id="1" name=""/>
        <p:cNvGrpSpPr/>
        <p:nvPr/>
      </p:nvGrpSpPr>
      <p:grpSpPr>
        <a:xfrm>
          <a:off x="0" y="0"/>
          <a:ext cx="0" cy="0"/>
          <a:chOff x="0" y="0"/>
          <a:chExt cx="0" cy="0"/>
        </a:xfrm>
      </p:grpSpPr>
      <p:sp>
        <p:nvSpPr>
          <p:cNvPr id="2" name="矩形 1"/>
          <p:cNvSpPr/>
          <p:nvPr userDrawn="1"/>
        </p:nvSpPr>
        <p:spPr>
          <a:xfrm>
            <a:off x="7924627" y="2457451"/>
            <a:ext cx="3942965"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219" tIns="45626" rIns="91219" bIns="45626" rtlCol="0" anchor="ctr"/>
          <a:lstStyle/>
          <a:p>
            <a:pPr algn="ctr"/>
            <a:endParaRPr lang="zh-CN" altLang="en-US" sz="1300"/>
          </a:p>
        </p:txBody>
      </p:sp>
    </p:spTree>
    <p:extLst>
      <p:ext uri="{BB962C8B-B14F-4D97-AF65-F5344CB8AC3E}">
        <p14:creationId xmlns:p14="http://schemas.microsoft.com/office/powerpoint/2010/main" val="1437299696"/>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4BCDA9-58A1-2D4E-B139-C57685D71CD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9B6F3CC-5B7F-D741-ABC0-CDAF0F32287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E476F3F-471A-0540-91D5-9C193F0FDE78}"/>
              </a:ext>
            </a:extLst>
          </p:cNvPr>
          <p:cNvSpPr>
            <a:spLocks noGrp="1"/>
          </p:cNvSpPr>
          <p:nvPr>
            <p:ph type="dt" sz="half" idx="10"/>
          </p:nvPr>
        </p:nvSpPr>
        <p:spPr/>
        <p:txBody>
          <a:bodyPr/>
          <a:lstStyle/>
          <a:p>
            <a:fld id="{C934419E-8AB0-B944-8556-2667CDF59059}" type="datetimeFigureOut">
              <a:rPr lang="en-US" smtClean="0"/>
              <a:t>9/27/21</a:t>
            </a:fld>
            <a:endParaRPr lang="en-US"/>
          </a:p>
        </p:txBody>
      </p:sp>
      <p:sp>
        <p:nvSpPr>
          <p:cNvPr id="5" name="Footer Placeholder 4">
            <a:extLst>
              <a:ext uri="{FF2B5EF4-FFF2-40B4-BE49-F238E27FC236}">
                <a16:creationId xmlns:a16="http://schemas.microsoft.com/office/drawing/2014/main" id="{4CAB33CB-8B9A-7549-8B4B-7BBD65CCC7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DDBADA0-DE31-4A4A-BFC0-CF36487CD449}"/>
              </a:ext>
            </a:extLst>
          </p:cNvPr>
          <p:cNvSpPr>
            <a:spLocks noGrp="1"/>
          </p:cNvSpPr>
          <p:nvPr>
            <p:ph type="sldNum" sz="quarter" idx="12"/>
          </p:nvPr>
        </p:nvSpPr>
        <p:spPr/>
        <p:txBody>
          <a:bodyPr/>
          <a:lstStyle/>
          <a:p>
            <a:fld id="{2D2EAEE7-CE91-D840-9C39-FD72D979970C}" type="slidenum">
              <a:rPr lang="en-US" smtClean="0"/>
              <a:t>‹#›</a:t>
            </a:fld>
            <a:endParaRPr lang="en-US"/>
          </a:p>
        </p:txBody>
      </p:sp>
    </p:spTree>
    <p:extLst>
      <p:ext uri="{BB962C8B-B14F-4D97-AF65-F5344CB8AC3E}">
        <p14:creationId xmlns:p14="http://schemas.microsoft.com/office/powerpoint/2010/main" val="12300395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539B7D-DBBB-154E-9296-77B5D7DF275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C224EEE-0580-6040-9FC4-375C6B3EABB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303B8A2-42C6-1D4B-BDA3-7D411B9D7876}"/>
              </a:ext>
            </a:extLst>
          </p:cNvPr>
          <p:cNvSpPr>
            <a:spLocks noGrp="1"/>
          </p:cNvSpPr>
          <p:nvPr>
            <p:ph type="dt" sz="half" idx="10"/>
          </p:nvPr>
        </p:nvSpPr>
        <p:spPr/>
        <p:txBody>
          <a:bodyPr/>
          <a:lstStyle/>
          <a:p>
            <a:fld id="{C934419E-8AB0-B944-8556-2667CDF59059}" type="datetimeFigureOut">
              <a:rPr lang="en-US" smtClean="0"/>
              <a:t>9/27/21</a:t>
            </a:fld>
            <a:endParaRPr lang="en-US"/>
          </a:p>
        </p:txBody>
      </p:sp>
      <p:sp>
        <p:nvSpPr>
          <p:cNvPr id="5" name="Footer Placeholder 4">
            <a:extLst>
              <a:ext uri="{FF2B5EF4-FFF2-40B4-BE49-F238E27FC236}">
                <a16:creationId xmlns:a16="http://schemas.microsoft.com/office/drawing/2014/main" id="{A4A865B0-54B6-ED48-A0C3-56646EDFCD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58A161E-8AC7-5D41-A74C-C89DACD49AFA}"/>
              </a:ext>
            </a:extLst>
          </p:cNvPr>
          <p:cNvSpPr>
            <a:spLocks noGrp="1"/>
          </p:cNvSpPr>
          <p:nvPr>
            <p:ph type="sldNum" sz="quarter" idx="12"/>
          </p:nvPr>
        </p:nvSpPr>
        <p:spPr/>
        <p:txBody>
          <a:bodyPr/>
          <a:lstStyle/>
          <a:p>
            <a:fld id="{2D2EAEE7-CE91-D840-9C39-FD72D979970C}" type="slidenum">
              <a:rPr lang="en-US" smtClean="0"/>
              <a:t>‹#›</a:t>
            </a:fld>
            <a:endParaRPr lang="en-US"/>
          </a:p>
        </p:txBody>
      </p:sp>
    </p:spTree>
    <p:extLst>
      <p:ext uri="{BB962C8B-B14F-4D97-AF65-F5344CB8AC3E}">
        <p14:creationId xmlns:p14="http://schemas.microsoft.com/office/powerpoint/2010/main" val="41936380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87A0A1-D07C-A14B-AC19-60EC751650D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BEC12C0-C248-BF47-861E-F21F4D51589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FC48060-8D55-0842-913B-6D8CCF10949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0EED232-839C-AE46-8498-04EEA4F8EEB2}"/>
              </a:ext>
            </a:extLst>
          </p:cNvPr>
          <p:cNvSpPr>
            <a:spLocks noGrp="1"/>
          </p:cNvSpPr>
          <p:nvPr>
            <p:ph type="dt" sz="half" idx="10"/>
          </p:nvPr>
        </p:nvSpPr>
        <p:spPr/>
        <p:txBody>
          <a:bodyPr/>
          <a:lstStyle/>
          <a:p>
            <a:fld id="{C934419E-8AB0-B944-8556-2667CDF59059}" type="datetimeFigureOut">
              <a:rPr lang="en-US" smtClean="0"/>
              <a:t>9/27/21</a:t>
            </a:fld>
            <a:endParaRPr lang="en-US"/>
          </a:p>
        </p:txBody>
      </p:sp>
      <p:sp>
        <p:nvSpPr>
          <p:cNvPr id="6" name="Footer Placeholder 5">
            <a:extLst>
              <a:ext uri="{FF2B5EF4-FFF2-40B4-BE49-F238E27FC236}">
                <a16:creationId xmlns:a16="http://schemas.microsoft.com/office/drawing/2014/main" id="{049C245E-54E0-D047-B77E-380D52B507F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EC1E20D-D6E3-F647-9BA3-0DC62CB6D584}"/>
              </a:ext>
            </a:extLst>
          </p:cNvPr>
          <p:cNvSpPr>
            <a:spLocks noGrp="1"/>
          </p:cNvSpPr>
          <p:nvPr>
            <p:ph type="sldNum" sz="quarter" idx="12"/>
          </p:nvPr>
        </p:nvSpPr>
        <p:spPr/>
        <p:txBody>
          <a:bodyPr/>
          <a:lstStyle/>
          <a:p>
            <a:fld id="{2D2EAEE7-CE91-D840-9C39-FD72D979970C}" type="slidenum">
              <a:rPr lang="en-US" smtClean="0"/>
              <a:t>‹#›</a:t>
            </a:fld>
            <a:endParaRPr lang="en-US"/>
          </a:p>
        </p:txBody>
      </p:sp>
    </p:spTree>
    <p:extLst>
      <p:ext uri="{BB962C8B-B14F-4D97-AF65-F5344CB8AC3E}">
        <p14:creationId xmlns:p14="http://schemas.microsoft.com/office/powerpoint/2010/main" val="29467201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F98028-4CF9-A84A-951F-4B67A005EC0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43A2EB0-C888-7346-B535-CCC6599B5E7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A46467A-2F82-8D4E-B5F4-A7A7E993F21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805EC28-04EA-6146-AF99-5860CB52E28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2CB8C2D-877D-E44A-8411-C604B05D08A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B41AD58-D0A9-3F46-AEAC-E27D3817D108}"/>
              </a:ext>
            </a:extLst>
          </p:cNvPr>
          <p:cNvSpPr>
            <a:spLocks noGrp="1"/>
          </p:cNvSpPr>
          <p:nvPr>
            <p:ph type="dt" sz="half" idx="10"/>
          </p:nvPr>
        </p:nvSpPr>
        <p:spPr/>
        <p:txBody>
          <a:bodyPr/>
          <a:lstStyle/>
          <a:p>
            <a:fld id="{C934419E-8AB0-B944-8556-2667CDF59059}" type="datetimeFigureOut">
              <a:rPr lang="en-US" smtClean="0"/>
              <a:t>9/27/21</a:t>
            </a:fld>
            <a:endParaRPr lang="en-US"/>
          </a:p>
        </p:txBody>
      </p:sp>
      <p:sp>
        <p:nvSpPr>
          <p:cNvPr id="8" name="Footer Placeholder 7">
            <a:extLst>
              <a:ext uri="{FF2B5EF4-FFF2-40B4-BE49-F238E27FC236}">
                <a16:creationId xmlns:a16="http://schemas.microsoft.com/office/drawing/2014/main" id="{030883B3-65BF-9646-8387-7269948FB3B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13907C9-3F1B-FB41-B017-D65B7CCD7909}"/>
              </a:ext>
            </a:extLst>
          </p:cNvPr>
          <p:cNvSpPr>
            <a:spLocks noGrp="1"/>
          </p:cNvSpPr>
          <p:nvPr>
            <p:ph type="sldNum" sz="quarter" idx="12"/>
          </p:nvPr>
        </p:nvSpPr>
        <p:spPr/>
        <p:txBody>
          <a:bodyPr/>
          <a:lstStyle/>
          <a:p>
            <a:fld id="{2D2EAEE7-CE91-D840-9C39-FD72D979970C}" type="slidenum">
              <a:rPr lang="en-US" smtClean="0"/>
              <a:t>‹#›</a:t>
            </a:fld>
            <a:endParaRPr lang="en-US"/>
          </a:p>
        </p:txBody>
      </p:sp>
    </p:spTree>
    <p:extLst>
      <p:ext uri="{BB962C8B-B14F-4D97-AF65-F5344CB8AC3E}">
        <p14:creationId xmlns:p14="http://schemas.microsoft.com/office/powerpoint/2010/main" val="11478040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285ABF-3213-DC48-8FC0-676D61464D3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8431A9A-9E63-AA45-9FB1-757B01989163}"/>
              </a:ext>
            </a:extLst>
          </p:cNvPr>
          <p:cNvSpPr>
            <a:spLocks noGrp="1"/>
          </p:cNvSpPr>
          <p:nvPr>
            <p:ph type="dt" sz="half" idx="10"/>
          </p:nvPr>
        </p:nvSpPr>
        <p:spPr/>
        <p:txBody>
          <a:bodyPr/>
          <a:lstStyle/>
          <a:p>
            <a:fld id="{C934419E-8AB0-B944-8556-2667CDF59059}" type="datetimeFigureOut">
              <a:rPr lang="en-US" smtClean="0"/>
              <a:t>9/27/21</a:t>
            </a:fld>
            <a:endParaRPr lang="en-US"/>
          </a:p>
        </p:txBody>
      </p:sp>
      <p:sp>
        <p:nvSpPr>
          <p:cNvPr id="4" name="Footer Placeholder 3">
            <a:extLst>
              <a:ext uri="{FF2B5EF4-FFF2-40B4-BE49-F238E27FC236}">
                <a16:creationId xmlns:a16="http://schemas.microsoft.com/office/drawing/2014/main" id="{F950898E-419E-5C4E-8E84-8787559C3B7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0E31CA5-85F5-D44B-B38F-91B008E50AB3}"/>
              </a:ext>
            </a:extLst>
          </p:cNvPr>
          <p:cNvSpPr>
            <a:spLocks noGrp="1"/>
          </p:cNvSpPr>
          <p:nvPr>
            <p:ph type="sldNum" sz="quarter" idx="12"/>
          </p:nvPr>
        </p:nvSpPr>
        <p:spPr/>
        <p:txBody>
          <a:bodyPr/>
          <a:lstStyle/>
          <a:p>
            <a:fld id="{2D2EAEE7-CE91-D840-9C39-FD72D979970C}" type="slidenum">
              <a:rPr lang="en-US" smtClean="0"/>
              <a:t>‹#›</a:t>
            </a:fld>
            <a:endParaRPr lang="en-US"/>
          </a:p>
        </p:txBody>
      </p:sp>
    </p:spTree>
    <p:extLst>
      <p:ext uri="{BB962C8B-B14F-4D97-AF65-F5344CB8AC3E}">
        <p14:creationId xmlns:p14="http://schemas.microsoft.com/office/powerpoint/2010/main" val="4618983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1B2483C-1B24-0D4F-86D0-869BB1D96685}"/>
              </a:ext>
            </a:extLst>
          </p:cNvPr>
          <p:cNvSpPr>
            <a:spLocks noGrp="1"/>
          </p:cNvSpPr>
          <p:nvPr>
            <p:ph type="dt" sz="half" idx="10"/>
          </p:nvPr>
        </p:nvSpPr>
        <p:spPr/>
        <p:txBody>
          <a:bodyPr/>
          <a:lstStyle/>
          <a:p>
            <a:fld id="{C934419E-8AB0-B944-8556-2667CDF59059}" type="datetimeFigureOut">
              <a:rPr lang="en-US" smtClean="0"/>
              <a:t>9/27/21</a:t>
            </a:fld>
            <a:endParaRPr lang="en-US"/>
          </a:p>
        </p:txBody>
      </p:sp>
      <p:sp>
        <p:nvSpPr>
          <p:cNvPr id="3" name="Footer Placeholder 2">
            <a:extLst>
              <a:ext uri="{FF2B5EF4-FFF2-40B4-BE49-F238E27FC236}">
                <a16:creationId xmlns:a16="http://schemas.microsoft.com/office/drawing/2014/main" id="{4BA25E33-3619-CE46-B3BC-989D8C9DACC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72D9EF4-A6B4-A345-840B-2F4A735DB116}"/>
              </a:ext>
            </a:extLst>
          </p:cNvPr>
          <p:cNvSpPr>
            <a:spLocks noGrp="1"/>
          </p:cNvSpPr>
          <p:nvPr>
            <p:ph type="sldNum" sz="quarter" idx="12"/>
          </p:nvPr>
        </p:nvSpPr>
        <p:spPr/>
        <p:txBody>
          <a:bodyPr/>
          <a:lstStyle/>
          <a:p>
            <a:fld id="{2D2EAEE7-CE91-D840-9C39-FD72D979970C}" type="slidenum">
              <a:rPr lang="en-US" smtClean="0"/>
              <a:t>‹#›</a:t>
            </a:fld>
            <a:endParaRPr lang="en-US"/>
          </a:p>
        </p:txBody>
      </p:sp>
    </p:spTree>
    <p:extLst>
      <p:ext uri="{BB962C8B-B14F-4D97-AF65-F5344CB8AC3E}">
        <p14:creationId xmlns:p14="http://schemas.microsoft.com/office/powerpoint/2010/main" val="22324540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A555F6-5119-4344-B165-4EAA319DC09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517340D-C193-9C41-B296-9E297E52681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B59214B-5AC7-EF4A-BA1F-AD98EC43E9B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B4D5207-2F90-9F40-B364-9BB55E781C71}"/>
              </a:ext>
            </a:extLst>
          </p:cNvPr>
          <p:cNvSpPr>
            <a:spLocks noGrp="1"/>
          </p:cNvSpPr>
          <p:nvPr>
            <p:ph type="dt" sz="half" idx="10"/>
          </p:nvPr>
        </p:nvSpPr>
        <p:spPr/>
        <p:txBody>
          <a:bodyPr/>
          <a:lstStyle/>
          <a:p>
            <a:fld id="{C934419E-8AB0-B944-8556-2667CDF59059}" type="datetimeFigureOut">
              <a:rPr lang="en-US" smtClean="0"/>
              <a:t>9/27/21</a:t>
            </a:fld>
            <a:endParaRPr lang="en-US"/>
          </a:p>
        </p:txBody>
      </p:sp>
      <p:sp>
        <p:nvSpPr>
          <p:cNvPr id="6" name="Footer Placeholder 5">
            <a:extLst>
              <a:ext uri="{FF2B5EF4-FFF2-40B4-BE49-F238E27FC236}">
                <a16:creationId xmlns:a16="http://schemas.microsoft.com/office/drawing/2014/main" id="{B725F062-031C-1443-8722-8D7CEC5EB12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1CF7E24-0B36-AA42-98F8-CE98E1B83F9B}"/>
              </a:ext>
            </a:extLst>
          </p:cNvPr>
          <p:cNvSpPr>
            <a:spLocks noGrp="1"/>
          </p:cNvSpPr>
          <p:nvPr>
            <p:ph type="sldNum" sz="quarter" idx="12"/>
          </p:nvPr>
        </p:nvSpPr>
        <p:spPr/>
        <p:txBody>
          <a:bodyPr/>
          <a:lstStyle/>
          <a:p>
            <a:fld id="{2D2EAEE7-CE91-D840-9C39-FD72D979970C}" type="slidenum">
              <a:rPr lang="en-US" smtClean="0"/>
              <a:t>‹#›</a:t>
            </a:fld>
            <a:endParaRPr lang="en-US"/>
          </a:p>
        </p:txBody>
      </p:sp>
    </p:spTree>
    <p:extLst>
      <p:ext uri="{BB962C8B-B14F-4D97-AF65-F5344CB8AC3E}">
        <p14:creationId xmlns:p14="http://schemas.microsoft.com/office/powerpoint/2010/main" val="31272815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5F9814-2623-1648-8E6C-5E9A835B1F8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E8CF85A-54BB-524B-9A8B-8131A1B1CEB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1014196-9B21-774F-9981-76AD33DE3DB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B23A954-6A7D-5E4F-93AF-DEF3D58D23B9}"/>
              </a:ext>
            </a:extLst>
          </p:cNvPr>
          <p:cNvSpPr>
            <a:spLocks noGrp="1"/>
          </p:cNvSpPr>
          <p:nvPr>
            <p:ph type="dt" sz="half" idx="10"/>
          </p:nvPr>
        </p:nvSpPr>
        <p:spPr/>
        <p:txBody>
          <a:bodyPr/>
          <a:lstStyle/>
          <a:p>
            <a:fld id="{C934419E-8AB0-B944-8556-2667CDF59059}" type="datetimeFigureOut">
              <a:rPr lang="en-US" smtClean="0"/>
              <a:t>9/27/21</a:t>
            </a:fld>
            <a:endParaRPr lang="en-US"/>
          </a:p>
        </p:txBody>
      </p:sp>
      <p:sp>
        <p:nvSpPr>
          <p:cNvPr id="6" name="Footer Placeholder 5">
            <a:extLst>
              <a:ext uri="{FF2B5EF4-FFF2-40B4-BE49-F238E27FC236}">
                <a16:creationId xmlns:a16="http://schemas.microsoft.com/office/drawing/2014/main" id="{74E89324-E36C-CF44-BB63-FA186A255B4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FC8AE9E-748D-4D40-A6C4-CB0EC90B1DB1}"/>
              </a:ext>
            </a:extLst>
          </p:cNvPr>
          <p:cNvSpPr>
            <a:spLocks noGrp="1"/>
          </p:cNvSpPr>
          <p:nvPr>
            <p:ph type="sldNum" sz="quarter" idx="12"/>
          </p:nvPr>
        </p:nvSpPr>
        <p:spPr/>
        <p:txBody>
          <a:bodyPr/>
          <a:lstStyle/>
          <a:p>
            <a:fld id="{2D2EAEE7-CE91-D840-9C39-FD72D979970C}" type="slidenum">
              <a:rPr lang="en-US" smtClean="0"/>
              <a:t>‹#›</a:t>
            </a:fld>
            <a:endParaRPr lang="en-US"/>
          </a:p>
        </p:txBody>
      </p:sp>
    </p:spTree>
    <p:extLst>
      <p:ext uri="{BB962C8B-B14F-4D97-AF65-F5344CB8AC3E}">
        <p14:creationId xmlns:p14="http://schemas.microsoft.com/office/powerpoint/2010/main" val="42351981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0B8AEC8-DBA7-604F-8E73-D17D04B6015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66EC6B3-7C76-1F44-827B-969EF03D945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98823CE-C639-3E4D-92FC-3BF0114840D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34419E-8AB0-B944-8556-2667CDF59059}" type="datetimeFigureOut">
              <a:rPr lang="en-US" smtClean="0"/>
              <a:t>9/27/21</a:t>
            </a:fld>
            <a:endParaRPr lang="en-US"/>
          </a:p>
        </p:txBody>
      </p:sp>
      <p:sp>
        <p:nvSpPr>
          <p:cNvPr id="5" name="Footer Placeholder 4">
            <a:extLst>
              <a:ext uri="{FF2B5EF4-FFF2-40B4-BE49-F238E27FC236}">
                <a16:creationId xmlns:a16="http://schemas.microsoft.com/office/drawing/2014/main" id="{CA0B4354-D1D0-6544-BA59-238C70696F1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1A2D4DD-97B7-F54D-B085-0655FA2BEBE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2EAEE7-CE91-D840-9C39-FD72D979970C}" type="slidenum">
              <a:rPr lang="en-US" smtClean="0"/>
              <a:t>‹#›</a:t>
            </a:fld>
            <a:endParaRPr lang="en-US"/>
          </a:p>
        </p:txBody>
      </p:sp>
    </p:spTree>
    <p:extLst>
      <p:ext uri="{BB962C8B-B14F-4D97-AF65-F5344CB8AC3E}">
        <p14:creationId xmlns:p14="http://schemas.microsoft.com/office/powerpoint/2010/main" val="37476319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7.jpeg"/></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3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admin\Desktop\PPT editable slide\Inner-06.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8443" y="358"/>
            <a:ext cx="12238811" cy="6884705"/>
          </a:xfrm>
          <a:prstGeom prst="rect">
            <a:avLst/>
          </a:prstGeom>
          <a:noFill/>
        </p:spPr>
      </p:pic>
      <p:pic>
        <p:nvPicPr>
          <p:cNvPr id="5" name="Picture 2" descr="C:\Users\Autumn Lu\Desktop\PPT封面.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443" y="42132"/>
            <a:ext cx="12197359" cy="7140382"/>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7" name="Rectangle 7"/>
          <p:cNvSpPr/>
          <p:nvPr/>
        </p:nvSpPr>
        <p:spPr>
          <a:xfrm>
            <a:off x="525085" y="6492703"/>
            <a:ext cx="1302985" cy="323165"/>
          </a:xfrm>
          <a:prstGeom prst="rect">
            <a:avLst/>
          </a:prstGeom>
        </p:spPr>
        <p:txBody>
          <a:bodyPr wrap="none" lIns="91219" tIns="45626" rIns="91219" bIns="45626">
            <a:spAutoFit/>
          </a:bodyPr>
          <a:lstStyle/>
          <a:p>
            <a:r>
              <a:rPr lang="en-US" sz="1500" b="1" dirty="0">
                <a:solidFill>
                  <a:schemeClr val="bg1"/>
                </a:solidFill>
              </a:rPr>
              <a:t>MicroBenefits</a:t>
            </a:r>
          </a:p>
        </p:txBody>
      </p:sp>
      <p:sp>
        <p:nvSpPr>
          <p:cNvPr id="8" name="Rectangle 8"/>
          <p:cNvSpPr/>
          <p:nvPr/>
        </p:nvSpPr>
        <p:spPr>
          <a:xfrm>
            <a:off x="4946307" y="6457687"/>
            <a:ext cx="2642220" cy="384599"/>
          </a:xfrm>
          <a:prstGeom prst="rect">
            <a:avLst/>
          </a:prstGeom>
        </p:spPr>
        <p:txBody>
          <a:bodyPr wrap="none" lIns="91219" tIns="45626" rIns="91219" bIns="45626">
            <a:spAutoFit/>
          </a:bodyPr>
          <a:lstStyle/>
          <a:p>
            <a:r>
              <a:rPr lang="en-US" dirty="0">
                <a:solidFill>
                  <a:srgbClr val="00B0F0"/>
                </a:solidFill>
              </a:rPr>
              <a:t>www.</a:t>
            </a:r>
            <a:r>
              <a:rPr lang="en-US" b="1" dirty="0">
                <a:solidFill>
                  <a:srgbClr val="00B0F0"/>
                </a:solidFill>
              </a:rPr>
              <a:t>microbenefits</a:t>
            </a:r>
            <a:r>
              <a:rPr lang="en-US" dirty="0">
                <a:solidFill>
                  <a:srgbClr val="00B0F0"/>
                </a:solidFill>
              </a:rPr>
              <a:t>.com</a:t>
            </a:r>
          </a:p>
        </p:txBody>
      </p:sp>
      <p:pic>
        <p:nvPicPr>
          <p:cNvPr id="1026" name="Picture 2" descr="D:\工作文件\Marketing\Logos and Lockups - ORIGINAL FILES\MicroBenefits_RGB_Logo_-0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5320" y="194508"/>
            <a:ext cx="2120822" cy="1362106"/>
          </a:xfrm>
          <a:prstGeom prst="rect">
            <a:avLst/>
          </a:prstGeom>
          <a:noFill/>
          <a:extLst>
            <a:ext uri="{909E8E84-426E-40DD-AFC4-6F175D3DCCD1}">
              <a14:hiddenFill xmlns:a14="http://schemas.microsoft.com/office/drawing/2010/main">
                <a:solidFill>
                  <a:srgbClr val="FFFFFF"/>
                </a:solidFill>
              </a14:hiddenFill>
            </a:ext>
          </a:extLst>
        </p:spPr>
      </p:pic>
      <p:sp>
        <p:nvSpPr>
          <p:cNvPr id="10" name="Title 1"/>
          <p:cNvSpPr txBox="1">
            <a:spLocks/>
          </p:cNvSpPr>
          <p:nvPr userDrawn="1"/>
        </p:nvSpPr>
        <p:spPr>
          <a:xfrm>
            <a:off x="1176577" y="3335561"/>
            <a:ext cx="10571716" cy="553523"/>
          </a:xfrm>
          <a:prstGeom prst="rect">
            <a:avLst/>
          </a:prstGeom>
        </p:spPr>
        <p:txBody>
          <a:bodyPr lIns="91219" tIns="45626" rIns="91219" bIns="45626">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US" altLang="zh-CN" sz="3600" b="1" dirty="0">
                <a:solidFill>
                  <a:schemeClr val="tx1">
                    <a:lumMod val="75000"/>
                    <a:lumOff val="25000"/>
                  </a:schemeClr>
                </a:solidFill>
                <a:latin typeface="Calibri" panose="020F0502020204030204" pitchFamily="34" charset="0"/>
                <a:cs typeface="Calibri" panose="020F0502020204030204" pitchFamily="34" charset="0"/>
              </a:rPr>
              <a:t>RBA Grievance Mechanism</a:t>
            </a:r>
          </a:p>
          <a:p>
            <a:pPr algn="r"/>
            <a:endParaRPr lang="en-US" altLang="zh-CN" sz="700" b="1" dirty="0">
              <a:solidFill>
                <a:schemeClr val="tx1">
                  <a:lumMod val="75000"/>
                  <a:lumOff val="25000"/>
                </a:schemeClr>
              </a:solidFill>
              <a:latin typeface="Calibri" panose="020F0502020204030204" pitchFamily="34" charset="0"/>
              <a:cs typeface="Calibri" panose="020F0502020204030204" pitchFamily="34" charset="0"/>
            </a:endParaRPr>
          </a:p>
          <a:p>
            <a:pPr algn="r"/>
            <a:r>
              <a:rPr lang="en-US" altLang="zh-CN" sz="2400" b="1" dirty="0">
                <a:solidFill>
                  <a:schemeClr val="tx1">
                    <a:lumMod val="75000"/>
                    <a:lumOff val="25000"/>
                  </a:schemeClr>
                </a:solidFill>
                <a:latin typeface="Calibri" panose="020F0502020204030204" pitchFamily="34" charset="0"/>
                <a:cs typeface="Calibri" panose="020F0502020204030204" pitchFamily="34" charset="0"/>
              </a:rPr>
              <a:t>RBA Worker Voice Program</a:t>
            </a:r>
          </a:p>
          <a:p>
            <a:pPr algn="r"/>
            <a:br>
              <a:rPr lang="en-US" altLang="zh-CN" sz="2100" b="1" dirty="0">
                <a:solidFill>
                  <a:schemeClr val="tx1">
                    <a:lumMod val="75000"/>
                    <a:lumOff val="25000"/>
                  </a:schemeClr>
                </a:solidFill>
                <a:latin typeface="Calibri" panose="020F0502020204030204" pitchFamily="34" charset="0"/>
                <a:cs typeface="Calibri" panose="020F0502020204030204" pitchFamily="34" charset="0"/>
              </a:rPr>
            </a:br>
            <a:endParaRPr lang="en-US" altLang="zh-CN" sz="2100" b="1" dirty="0">
              <a:solidFill>
                <a:schemeClr val="tx1">
                  <a:lumMod val="75000"/>
                  <a:lumOff val="25000"/>
                </a:schemeClr>
              </a:solidFill>
              <a:latin typeface="Calibri" panose="020F0502020204030204" pitchFamily="34" charset="0"/>
              <a:cs typeface="Calibri" panose="020F0502020204030204" pitchFamily="34" charset="0"/>
            </a:endParaRPr>
          </a:p>
        </p:txBody>
      </p:sp>
      <p:pic>
        <p:nvPicPr>
          <p:cNvPr id="13" name="Picture 47" descr="Orange bar.jpg"/>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734014" y="4576571"/>
            <a:ext cx="6014279" cy="48302"/>
          </a:xfrm>
          <a:prstGeom prst="rect">
            <a:avLst/>
          </a:prstGeom>
        </p:spPr>
      </p:pic>
      <p:sp>
        <p:nvSpPr>
          <p:cNvPr id="2" name="TextBox 1"/>
          <p:cNvSpPr txBox="1"/>
          <p:nvPr/>
        </p:nvSpPr>
        <p:spPr>
          <a:xfrm>
            <a:off x="9773519" y="4821656"/>
            <a:ext cx="1974774" cy="738474"/>
          </a:xfrm>
          <a:prstGeom prst="rect">
            <a:avLst/>
          </a:prstGeom>
          <a:noFill/>
        </p:spPr>
        <p:txBody>
          <a:bodyPr wrap="none" lIns="91219" tIns="45626" rIns="91219" bIns="45626" rtlCol="0">
            <a:spAutoFit/>
          </a:bodyPr>
          <a:lstStyle/>
          <a:p>
            <a:r>
              <a:rPr lang="en-US" altLang="zh-CN" sz="2100" b="1" dirty="0">
                <a:solidFill>
                  <a:schemeClr val="tx1">
                    <a:lumMod val="75000"/>
                    <a:lumOff val="25000"/>
                  </a:schemeClr>
                </a:solidFill>
                <a:latin typeface="Calibri" panose="020F0502020204030204" pitchFamily="34" charset="0"/>
                <a:cs typeface="Calibri" panose="020F0502020204030204" pitchFamily="34" charset="0"/>
              </a:rPr>
              <a:t>           June 2021</a:t>
            </a:r>
          </a:p>
          <a:p>
            <a:r>
              <a:rPr lang="en-US" altLang="zh-CN" sz="2100" b="1" dirty="0">
                <a:solidFill>
                  <a:schemeClr val="tx1">
                    <a:lumMod val="75000"/>
                    <a:lumOff val="25000"/>
                  </a:schemeClr>
                </a:solidFill>
                <a:latin typeface="Calibri" panose="020F0502020204030204" pitchFamily="34" charset="0"/>
                <a:cs typeface="Calibri" panose="020F0502020204030204" pitchFamily="34" charset="0"/>
              </a:rPr>
              <a:t>           </a:t>
            </a:r>
            <a:endParaRPr lang="zh-CN" altLang="en-US" sz="2100" dirty="0">
              <a:solidFill>
                <a:schemeClr val="tx1">
                  <a:lumMod val="75000"/>
                  <a:lumOff val="25000"/>
                </a:schemeClr>
              </a:solidFill>
              <a:latin typeface="Calibri" panose="020F0502020204030204" pitchFamily="34" charset="0"/>
              <a:cs typeface="Calibri" panose="020F0502020204030204" pitchFamily="34" charset="0"/>
            </a:endParaRPr>
          </a:p>
        </p:txBody>
      </p:sp>
      <p:pic>
        <p:nvPicPr>
          <p:cNvPr id="4" name="Picture 2" descr="Responsible Business Alliance formerly the Electronic Industry Citizenship  Coalition">
            <a:extLst>
              <a:ext uri="{FF2B5EF4-FFF2-40B4-BE49-F238E27FC236}">
                <a16:creationId xmlns:a16="http://schemas.microsoft.com/office/drawing/2014/main" id="{0FE1D01E-FEB9-CB48-BC39-8D1071DE7B7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34014" y="1259785"/>
            <a:ext cx="5995831" cy="1354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90958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EBA8D6-0A6A-3342-93EF-D63A8DBB6496}"/>
              </a:ext>
            </a:extLst>
          </p:cNvPr>
          <p:cNvSpPr>
            <a:spLocks noGrp="1"/>
          </p:cNvSpPr>
          <p:nvPr>
            <p:ph type="title"/>
          </p:nvPr>
        </p:nvSpPr>
        <p:spPr>
          <a:xfrm>
            <a:off x="429126" y="148557"/>
            <a:ext cx="10515600" cy="1325563"/>
          </a:xfrm>
        </p:spPr>
        <p:txBody>
          <a:bodyPr>
            <a:noAutofit/>
          </a:bodyPr>
          <a:lstStyle/>
          <a:p>
            <a:r>
              <a:rPr lang="en-US" sz="2400" dirty="0"/>
              <a:t>An email will be sent to the FTY contact in RBA Online, includes: </a:t>
            </a:r>
            <a:br>
              <a:rPr lang="en-US" sz="2400" dirty="0"/>
            </a:br>
            <a:r>
              <a:rPr lang="en-US" sz="2400" dirty="0"/>
              <a:t>	- RBA Voices app QR code (download app)</a:t>
            </a:r>
            <a:br>
              <a:rPr lang="en-US" sz="2400" dirty="0"/>
            </a:br>
            <a:r>
              <a:rPr lang="en-US" sz="2400" dirty="0"/>
              <a:t>	- FTY backend login credentials </a:t>
            </a:r>
            <a:br>
              <a:rPr lang="en-US" sz="2400" dirty="0"/>
            </a:br>
            <a:r>
              <a:rPr lang="en-US" sz="2400" dirty="0"/>
              <a:t>	- Grievance tool “How To”</a:t>
            </a:r>
          </a:p>
        </p:txBody>
      </p:sp>
      <p:pic>
        <p:nvPicPr>
          <p:cNvPr id="5" name="Content Placeholder 4" descr="Graphical user interface, application&#10;&#10;Description automatically generated">
            <a:extLst>
              <a:ext uri="{FF2B5EF4-FFF2-40B4-BE49-F238E27FC236}">
                <a16:creationId xmlns:a16="http://schemas.microsoft.com/office/drawing/2014/main" id="{3102DC80-A4B8-F149-B575-6829E3976B7A}"/>
              </a:ext>
            </a:extLst>
          </p:cNvPr>
          <p:cNvPicPr>
            <a:picLocks noGrp="1" noChangeAspect="1"/>
          </p:cNvPicPr>
          <p:nvPr>
            <p:ph idx="1"/>
          </p:nvPr>
        </p:nvPicPr>
        <p:blipFill>
          <a:blip r:embed="rId2"/>
          <a:stretch>
            <a:fillRect/>
          </a:stretch>
        </p:blipFill>
        <p:spPr>
          <a:xfrm>
            <a:off x="804834" y="1705309"/>
            <a:ext cx="4446226" cy="4351338"/>
          </a:xfrm>
          <a:ln>
            <a:solidFill>
              <a:schemeClr val="tx1"/>
            </a:solidFill>
          </a:ln>
        </p:spPr>
      </p:pic>
      <p:pic>
        <p:nvPicPr>
          <p:cNvPr id="7" name="Picture 6" descr="Graphical user interface, application&#10;&#10;Description automatically generated">
            <a:extLst>
              <a:ext uri="{FF2B5EF4-FFF2-40B4-BE49-F238E27FC236}">
                <a16:creationId xmlns:a16="http://schemas.microsoft.com/office/drawing/2014/main" id="{9A4B7369-0FA6-3340-8D38-DEEF9E4E941C}"/>
              </a:ext>
            </a:extLst>
          </p:cNvPr>
          <p:cNvPicPr>
            <a:picLocks noChangeAspect="1"/>
          </p:cNvPicPr>
          <p:nvPr/>
        </p:nvPicPr>
        <p:blipFill>
          <a:blip r:embed="rId3"/>
          <a:stretch>
            <a:fillRect/>
          </a:stretch>
        </p:blipFill>
        <p:spPr>
          <a:xfrm>
            <a:off x="5639440" y="1244266"/>
            <a:ext cx="5886153" cy="4812381"/>
          </a:xfrm>
          <a:prstGeom prst="rect">
            <a:avLst/>
          </a:prstGeom>
          <a:ln>
            <a:solidFill>
              <a:schemeClr val="tx1"/>
            </a:solidFill>
          </a:ln>
        </p:spPr>
      </p:pic>
    </p:spTree>
    <p:extLst>
      <p:ext uri="{BB962C8B-B14F-4D97-AF65-F5344CB8AC3E}">
        <p14:creationId xmlns:p14="http://schemas.microsoft.com/office/powerpoint/2010/main" val="3591972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B559AC-3E30-694D-97DB-465EF95B4967}"/>
              </a:ext>
            </a:extLst>
          </p:cNvPr>
          <p:cNvSpPr>
            <a:spLocks noGrp="1"/>
          </p:cNvSpPr>
          <p:nvPr>
            <p:ph type="title"/>
          </p:nvPr>
        </p:nvSpPr>
        <p:spPr/>
        <p:txBody>
          <a:bodyPr/>
          <a:lstStyle/>
          <a:p>
            <a:r>
              <a:rPr lang="en-US" dirty="0"/>
              <a:t>Sharing information (phase II)</a:t>
            </a:r>
            <a:br>
              <a:rPr lang="en-US" dirty="0"/>
            </a:br>
            <a:r>
              <a:rPr lang="en-US" dirty="0"/>
              <a:t>Factory approval is complex</a:t>
            </a:r>
          </a:p>
        </p:txBody>
      </p:sp>
    </p:spTree>
    <p:extLst>
      <p:ext uri="{BB962C8B-B14F-4D97-AF65-F5344CB8AC3E}">
        <p14:creationId xmlns:p14="http://schemas.microsoft.com/office/powerpoint/2010/main" val="14180058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DB42D2-285C-E447-80C1-909EAEB589D8}"/>
              </a:ext>
            </a:extLst>
          </p:cNvPr>
          <p:cNvSpPr>
            <a:spLocks noGrp="1"/>
          </p:cNvSpPr>
          <p:nvPr>
            <p:ph type="title"/>
          </p:nvPr>
        </p:nvSpPr>
        <p:spPr>
          <a:xfrm>
            <a:off x="152400" y="88400"/>
            <a:ext cx="10515600" cy="753812"/>
          </a:xfrm>
        </p:spPr>
        <p:txBody>
          <a:bodyPr anchor="t">
            <a:normAutofit/>
          </a:bodyPr>
          <a:lstStyle/>
          <a:p>
            <a:r>
              <a:rPr lang="en-US" sz="2400" dirty="0"/>
              <a:t>Member Grievance Reports: </a:t>
            </a:r>
          </a:p>
        </p:txBody>
      </p:sp>
      <p:pic>
        <p:nvPicPr>
          <p:cNvPr id="5" name="Content Placeholder 4" descr="Graphical user interface, text, application, email&#10;&#10;Description automatically generated">
            <a:extLst>
              <a:ext uri="{FF2B5EF4-FFF2-40B4-BE49-F238E27FC236}">
                <a16:creationId xmlns:a16="http://schemas.microsoft.com/office/drawing/2014/main" id="{677948DE-951B-5E47-898B-4F086ED11108}"/>
              </a:ext>
            </a:extLst>
          </p:cNvPr>
          <p:cNvPicPr>
            <a:picLocks noGrp="1" noChangeAspect="1"/>
          </p:cNvPicPr>
          <p:nvPr>
            <p:ph idx="1"/>
          </p:nvPr>
        </p:nvPicPr>
        <p:blipFill>
          <a:blip r:embed="rId2"/>
          <a:stretch>
            <a:fillRect/>
          </a:stretch>
        </p:blipFill>
        <p:spPr>
          <a:xfrm>
            <a:off x="458986" y="673768"/>
            <a:ext cx="10960727" cy="5892978"/>
          </a:xfrm>
          <a:ln>
            <a:solidFill>
              <a:schemeClr val="tx1"/>
            </a:solidFill>
          </a:ln>
        </p:spPr>
      </p:pic>
      <p:sp>
        <p:nvSpPr>
          <p:cNvPr id="6" name="TextBox 5">
            <a:extLst>
              <a:ext uri="{FF2B5EF4-FFF2-40B4-BE49-F238E27FC236}">
                <a16:creationId xmlns:a16="http://schemas.microsoft.com/office/drawing/2014/main" id="{5387147A-4582-3F44-AD9C-26479D152DC7}"/>
              </a:ext>
            </a:extLst>
          </p:cNvPr>
          <p:cNvSpPr txBox="1"/>
          <p:nvPr/>
        </p:nvSpPr>
        <p:spPr>
          <a:xfrm>
            <a:off x="4489278" y="2234107"/>
            <a:ext cx="1227221" cy="445169"/>
          </a:xfrm>
          <a:prstGeom prst="rect">
            <a:avLst/>
          </a:prstGeom>
          <a:noFill/>
          <a:ln w="38100">
            <a:solidFill>
              <a:srgbClr val="FF0000"/>
            </a:solidFill>
          </a:ln>
        </p:spPr>
        <p:txBody>
          <a:bodyPr wrap="square" rtlCol="0">
            <a:spAutoFit/>
          </a:bodyPr>
          <a:lstStyle/>
          <a:p>
            <a:endParaRPr lang="en-US" dirty="0"/>
          </a:p>
        </p:txBody>
      </p:sp>
    </p:spTree>
    <p:extLst>
      <p:ext uri="{BB962C8B-B14F-4D97-AF65-F5344CB8AC3E}">
        <p14:creationId xmlns:p14="http://schemas.microsoft.com/office/powerpoint/2010/main" val="6689432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7316481C-0A49-4796-812B-0D64F063B7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C3FE24B-C889-134C-9DA1-E8F5DB6DC98D}"/>
              </a:ext>
            </a:extLst>
          </p:cNvPr>
          <p:cNvSpPr>
            <a:spLocks noGrp="1"/>
          </p:cNvSpPr>
          <p:nvPr>
            <p:ph type="title"/>
          </p:nvPr>
        </p:nvSpPr>
        <p:spPr>
          <a:xfrm>
            <a:off x="756452" y="306115"/>
            <a:ext cx="5339548" cy="2194398"/>
          </a:xfrm>
        </p:spPr>
        <p:txBody>
          <a:bodyPr vert="horz" lIns="91440" tIns="45720" rIns="91440" bIns="45720" rtlCol="0" anchor="t">
            <a:normAutofit/>
          </a:bodyPr>
          <a:lstStyle/>
          <a:p>
            <a:r>
              <a:rPr lang="en-US" sz="1800" dirty="0"/>
              <a:t>Member Report 1: Grievance by Priority level </a:t>
            </a:r>
            <a:br>
              <a:rPr lang="en-US" sz="1800" dirty="0"/>
            </a:br>
            <a:r>
              <a:rPr lang="en-US" sz="1800" dirty="0"/>
              <a:t>Member Report 2: Response time by Factory </a:t>
            </a:r>
            <a:br>
              <a:rPr lang="en-US" sz="1800" dirty="0"/>
            </a:br>
            <a:r>
              <a:rPr lang="en-US" sz="1800" dirty="0"/>
              <a:t>Member Report 3: Grievance by Category </a:t>
            </a:r>
            <a:br>
              <a:rPr lang="en-US" sz="1800" dirty="0"/>
            </a:br>
            <a:br>
              <a:rPr lang="en-US" sz="1800" dirty="0"/>
            </a:br>
            <a:r>
              <a:rPr lang="en-US" sz="1800" dirty="0"/>
              <a:t>Note: </a:t>
            </a:r>
            <a:r>
              <a:rPr lang="en-US" sz="1800" b="1" u="sng" dirty="0"/>
              <a:t>No</a:t>
            </a:r>
            <a:r>
              <a:rPr lang="en-US" sz="1800" dirty="0"/>
              <a:t> detailed grievances will be included in the member reports. </a:t>
            </a:r>
          </a:p>
        </p:txBody>
      </p:sp>
      <p:sp>
        <p:nvSpPr>
          <p:cNvPr id="43" name="Rectangle 19">
            <a:extLst>
              <a:ext uri="{FF2B5EF4-FFF2-40B4-BE49-F238E27FC236}">
                <a16:creationId xmlns:a16="http://schemas.microsoft.com/office/drawing/2014/main" id="{A5271697-90F1-4A23-8EF2-0179F2EAF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606972" cy="323398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21">
            <a:extLst>
              <a:ext uri="{FF2B5EF4-FFF2-40B4-BE49-F238E27FC236}">
                <a16:creationId xmlns:a16="http://schemas.microsoft.com/office/drawing/2014/main" id="{1F49CE81-B2F4-47B2-9D4A-886DCE0A840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8720" y="73152"/>
            <a:ext cx="1178966" cy="232963"/>
            <a:chOff x="7763256" y="73152"/>
            <a:chExt cx="1178966" cy="232963"/>
          </a:xfrm>
        </p:grpSpPr>
        <p:sp>
          <p:nvSpPr>
            <p:cNvPr id="23" name="Rectangle 64">
              <a:extLst>
                <a:ext uri="{FF2B5EF4-FFF2-40B4-BE49-F238E27FC236}">
                  <a16:creationId xmlns:a16="http://schemas.microsoft.com/office/drawing/2014/main" id="{4BE32177-3EAD-42DA-997C-8DAE1BFEE5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6307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66">
              <a:extLst>
                <a:ext uri="{FF2B5EF4-FFF2-40B4-BE49-F238E27FC236}">
                  <a16:creationId xmlns:a16="http://schemas.microsoft.com/office/drawing/2014/main" id="{A0DEE160-9825-4DB5-8188-911AC13EA7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6307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64">
              <a:extLst>
                <a:ext uri="{FF2B5EF4-FFF2-40B4-BE49-F238E27FC236}">
                  <a16:creationId xmlns:a16="http://schemas.microsoft.com/office/drawing/2014/main" id="{9C5FEDB5-0AEE-40E4-9CA6-6718B956D9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38122"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66">
              <a:extLst>
                <a:ext uri="{FF2B5EF4-FFF2-40B4-BE49-F238E27FC236}">
                  <a16:creationId xmlns:a16="http://schemas.microsoft.com/office/drawing/2014/main" id="{1A11DF2D-1D4B-45DA-906B-2A1F84C996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38122"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64">
              <a:extLst>
                <a:ext uri="{FF2B5EF4-FFF2-40B4-BE49-F238E27FC236}">
                  <a16:creationId xmlns:a16="http://schemas.microsoft.com/office/drawing/2014/main" id="{B6A5BAC0-9806-4124-A584-7F924A6589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1316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66">
              <a:extLst>
                <a:ext uri="{FF2B5EF4-FFF2-40B4-BE49-F238E27FC236}">
                  <a16:creationId xmlns:a16="http://schemas.microsoft.com/office/drawing/2014/main" id="{A8F6BFA3-38BE-4F0A-94D9-EF0E6EA01A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1316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64">
              <a:extLst>
                <a:ext uri="{FF2B5EF4-FFF2-40B4-BE49-F238E27FC236}">
                  <a16:creationId xmlns:a16="http://schemas.microsoft.com/office/drawing/2014/main" id="{BE6BCF21-959F-419E-BCA4-B20AF92EF4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88211"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66">
              <a:extLst>
                <a:ext uri="{FF2B5EF4-FFF2-40B4-BE49-F238E27FC236}">
                  <a16:creationId xmlns:a16="http://schemas.microsoft.com/office/drawing/2014/main" id="{54B6E037-E222-42EB-9AEB-C45EF2090A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88211"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64">
              <a:extLst>
                <a:ext uri="{FF2B5EF4-FFF2-40B4-BE49-F238E27FC236}">
                  <a16:creationId xmlns:a16="http://schemas.microsoft.com/office/drawing/2014/main" id="{A0494426-372E-42B8-87E1-170F1B5969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3256"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66">
              <a:extLst>
                <a:ext uri="{FF2B5EF4-FFF2-40B4-BE49-F238E27FC236}">
                  <a16:creationId xmlns:a16="http://schemas.microsoft.com/office/drawing/2014/main" id="{14DB5AB5-5D73-4375-8CF4-DF4B7A5D7F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3256"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64">
              <a:extLst>
                <a:ext uri="{FF2B5EF4-FFF2-40B4-BE49-F238E27FC236}">
                  <a16:creationId xmlns:a16="http://schemas.microsoft.com/office/drawing/2014/main" id="{009B2A6E-6D36-4A9A-AFAA-CF4D859147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88785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66">
              <a:extLst>
                <a:ext uri="{FF2B5EF4-FFF2-40B4-BE49-F238E27FC236}">
                  <a16:creationId xmlns:a16="http://schemas.microsoft.com/office/drawing/2014/main" id="{85DC0718-B29F-47A6-931F-F0EF9FA995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88785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64">
              <a:extLst>
                <a:ext uri="{FF2B5EF4-FFF2-40B4-BE49-F238E27FC236}">
                  <a16:creationId xmlns:a16="http://schemas.microsoft.com/office/drawing/2014/main" id="{AAED958D-AFCC-4BEF-818A-EFF7E41D17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2899"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66">
              <a:extLst>
                <a:ext uri="{FF2B5EF4-FFF2-40B4-BE49-F238E27FC236}">
                  <a16:creationId xmlns:a16="http://schemas.microsoft.com/office/drawing/2014/main" id="{C216DD5A-D1AE-429E-937E-456A50345E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2899"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64">
              <a:extLst>
                <a:ext uri="{FF2B5EF4-FFF2-40B4-BE49-F238E27FC236}">
                  <a16:creationId xmlns:a16="http://schemas.microsoft.com/office/drawing/2014/main" id="{A845B253-9DEE-45AC-AADA-FAA6812C39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3794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66">
              <a:extLst>
                <a:ext uri="{FF2B5EF4-FFF2-40B4-BE49-F238E27FC236}">
                  <a16:creationId xmlns:a16="http://schemas.microsoft.com/office/drawing/2014/main" id="{CE7B6CBF-757B-4B55-84CB-062B712D38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3794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64">
              <a:extLst>
                <a:ext uri="{FF2B5EF4-FFF2-40B4-BE49-F238E27FC236}">
                  <a16:creationId xmlns:a16="http://schemas.microsoft.com/office/drawing/2014/main" id="{2CC28C7A-EF33-43D3-90CD-DCAC92546A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12988"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66">
              <a:extLst>
                <a:ext uri="{FF2B5EF4-FFF2-40B4-BE49-F238E27FC236}">
                  <a16:creationId xmlns:a16="http://schemas.microsoft.com/office/drawing/2014/main" id="{BC0C9DCF-F15B-4B7A-A16B-37B4335E6B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12988"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64">
              <a:extLst>
                <a:ext uri="{FF2B5EF4-FFF2-40B4-BE49-F238E27FC236}">
                  <a16:creationId xmlns:a16="http://schemas.microsoft.com/office/drawing/2014/main" id="{94991FD1-406A-4958-87D4-8DFA9FEA4C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8033"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66">
              <a:extLst>
                <a:ext uri="{FF2B5EF4-FFF2-40B4-BE49-F238E27FC236}">
                  <a16:creationId xmlns:a16="http://schemas.microsoft.com/office/drawing/2014/main" id="{5CD32F69-27AD-4088-877C-E2A40F8B07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8033"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3" name="Picture 12" descr="Graphical user interface&#10;&#10;Description automatically generated">
            <a:extLst>
              <a:ext uri="{FF2B5EF4-FFF2-40B4-BE49-F238E27FC236}">
                <a16:creationId xmlns:a16="http://schemas.microsoft.com/office/drawing/2014/main" id="{9110E03E-8A62-814B-B396-64AA55CBC465}"/>
              </a:ext>
            </a:extLst>
          </p:cNvPr>
          <p:cNvPicPr>
            <a:picLocks noChangeAspect="1"/>
          </p:cNvPicPr>
          <p:nvPr/>
        </p:nvPicPr>
        <p:blipFill>
          <a:blip r:embed="rId2"/>
          <a:stretch>
            <a:fillRect/>
          </a:stretch>
        </p:blipFill>
        <p:spPr>
          <a:xfrm>
            <a:off x="6245481" y="67335"/>
            <a:ext cx="5373636" cy="2978274"/>
          </a:xfrm>
          <a:prstGeom prst="rect">
            <a:avLst/>
          </a:prstGeom>
          <a:ln>
            <a:solidFill>
              <a:schemeClr val="tx1"/>
            </a:solidFill>
          </a:ln>
        </p:spPr>
      </p:pic>
      <p:sp>
        <p:nvSpPr>
          <p:cNvPr id="44" name="Rectangle 43">
            <a:extLst>
              <a:ext uri="{FF2B5EF4-FFF2-40B4-BE49-F238E27FC236}">
                <a16:creationId xmlns:a16="http://schemas.microsoft.com/office/drawing/2014/main" id="{D9F5512A-48E1-4C07-B75E-3CCC517B68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233984"/>
            <a:ext cx="606972" cy="36240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Graphical user interface&#10;&#10;Description automatically generated with low confidence">
            <a:extLst>
              <a:ext uri="{FF2B5EF4-FFF2-40B4-BE49-F238E27FC236}">
                <a16:creationId xmlns:a16="http://schemas.microsoft.com/office/drawing/2014/main" id="{2999F30E-3C9A-764A-A582-137FAF600DDD}"/>
              </a:ext>
            </a:extLst>
          </p:cNvPr>
          <p:cNvPicPr>
            <a:picLocks noChangeAspect="1"/>
          </p:cNvPicPr>
          <p:nvPr/>
        </p:nvPicPr>
        <p:blipFill>
          <a:blip r:embed="rId3"/>
          <a:stretch>
            <a:fillRect/>
          </a:stretch>
        </p:blipFill>
        <p:spPr>
          <a:xfrm>
            <a:off x="891276" y="2804260"/>
            <a:ext cx="4899924" cy="3980588"/>
          </a:xfrm>
          <a:prstGeom prst="rect">
            <a:avLst/>
          </a:prstGeom>
          <a:ln>
            <a:solidFill>
              <a:schemeClr val="tx1"/>
            </a:solidFill>
          </a:ln>
        </p:spPr>
      </p:pic>
      <p:pic>
        <p:nvPicPr>
          <p:cNvPr id="11" name="Content Placeholder 10" descr="Graphical user interface&#10;&#10;Description automatically generated">
            <a:extLst>
              <a:ext uri="{FF2B5EF4-FFF2-40B4-BE49-F238E27FC236}">
                <a16:creationId xmlns:a16="http://schemas.microsoft.com/office/drawing/2014/main" id="{88CAB499-DA39-1340-A218-7F6FBDB76622}"/>
              </a:ext>
            </a:extLst>
          </p:cNvPr>
          <p:cNvPicPr>
            <a:picLocks noGrp="1" noChangeAspect="1"/>
          </p:cNvPicPr>
          <p:nvPr>
            <p:ph idx="1"/>
          </p:nvPr>
        </p:nvPicPr>
        <p:blipFill>
          <a:blip r:embed="rId4"/>
          <a:stretch>
            <a:fillRect/>
          </a:stretch>
        </p:blipFill>
        <p:spPr>
          <a:xfrm>
            <a:off x="6234545" y="2794974"/>
            <a:ext cx="5373636" cy="3976491"/>
          </a:xfrm>
          <a:prstGeom prst="rect">
            <a:avLst/>
          </a:prstGeom>
          <a:ln>
            <a:solidFill>
              <a:schemeClr val="tx1"/>
            </a:solidFill>
          </a:ln>
        </p:spPr>
      </p:pic>
    </p:spTree>
    <p:extLst>
      <p:ext uri="{BB962C8B-B14F-4D97-AF65-F5344CB8AC3E}">
        <p14:creationId xmlns:p14="http://schemas.microsoft.com/office/powerpoint/2010/main" val="30030709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6052457"/>
            <a:ext cx="12192000" cy="805543"/>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 name="Picture 6" descr="D:\魏倩\素材库\杂素材\微邦logo.png"/>
          <p:cNvPicPr>
            <a:picLocks noChangeAspect="1" noChangeArrowheads="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8816983" y="6310664"/>
            <a:ext cx="2865750" cy="289128"/>
          </a:xfrm>
          <a:prstGeom prst="rect">
            <a:avLst/>
          </a:prstGeom>
          <a:noFill/>
        </p:spPr>
      </p:pic>
      <p:sp>
        <p:nvSpPr>
          <p:cNvPr id="5" name="文本框 4" descr="e7d195523061f1c0220a3acd2f99070e22f7f2176c6c61f4AB5BC6AF3DF28E09514168BD2F6654DA4347BEC42B9A9B38EB2139F52FD80B94EB8F1B847F5BC18ECD11DB8433CCABD6DAEA8D49E99C31D350EAFDAACB317BB3E14408BF66FC528EA6910C26B7E1A625BBC728711ADC406678A592B428A68BC3E54D155740563EF32107E6C5936A62C02D5975A6FA4CF8FB"/>
          <p:cNvSpPr txBox="1"/>
          <p:nvPr/>
        </p:nvSpPr>
        <p:spPr>
          <a:xfrm>
            <a:off x="5544136" y="3009572"/>
            <a:ext cx="6772992" cy="707886"/>
          </a:xfrm>
          <a:prstGeom prst="rect">
            <a:avLst/>
          </a:prstGeom>
          <a:noFill/>
        </p:spPr>
        <p:txBody>
          <a:bodyPr wrap="square" rtlCol="0">
            <a:spAutoFit/>
          </a:bodyPr>
          <a:lstStyle/>
          <a:p>
            <a:pPr>
              <a:defRPr/>
            </a:pPr>
            <a:r>
              <a:rPr lang="en-US" altLang="zh-CN" sz="4000" b="1" dirty="0">
                <a:solidFill>
                  <a:schemeClr val="tx1">
                    <a:lumMod val="75000"/>
                    <a:lumOff val="25000"/>
                  </a:schemeClr>
                </a:solidFill>
              </a:rPr>
              <a:t>Factory View </a:t>
            </a:r>
            <a:endParaRPr lang="zh-CN" altLang="en-US" sz="4000" b="1" dirty="0">
              <a:solidFill>
                <a:schemeClr val="tx1">
                  <a:lumMod val="75000"/>
                  <a:lumOff val="25000"/>
                </a:schemeClr>
              </a:solidFill>
            </a:endParaRPr>
          </a:p>
        </p:txBody>
      </p:sp>
      <p:sp>
        <p:nvSpPr>
          <p:cNvPr id="6" name="矩形 5" descr="e7d195523061f1c0220a3acd2f99070e22f7f2176c6c61f4AB5BC6AF3DF28E09514168BD2F6654DA4347BEC42B9A9B38EB2139F52FD80B94EB8F1B847F5BC18ECD11DB8433CCABD6DAEA8D49E99C31D369F6504303A5EBA9AA7D9BFCD0479EF4CD7B356364031BDC6DE59B1A1172A168DE6D6605B65076ECD0EB005641EB56FE182B3012A54447CB14EF2DF2E6200829"/>
          <p:cNvSpPr/>
          <p:nvPr/>
        </p:nvSpPr>
        <p:spPr>
          <a:xfrm>
            <a:off x="5207252" y="2089645"/>
            <a:ext cx="1168910" cy="1015663"/>
          </a:xfrm>
          <a:prstGeom prst="rect">
            <a:avLst/>
          </a:prstGeom>
        </p:spPr>
        <p:txBody>
          <a:bodyPr wrap="none">
            <a:spAutoFit/>
          </a:bodyPr>
          <a:lstStyle/>
          <a:p>
            <a:r>
              <a:rPr lang="en-US" altLang="zh-CN" sz="6000" b="1" dirty="0">
                <a:solidFill>
                  <a:srgbClr val="27AAE1"/>
                </a:solidFill>
                <a:cs typeface="+mn-ea"/>
                <a:sym typeface="+mn-lt"/>
              </a:rPr>
              <a:t>01.</a:t>
            </a:r>
            <a:endParaRPr lang="zh-CN" altLang="en-US" sz="6000" b="1" dirty="0">
              <a:solidFill>
                <a:srgbClr val="27AAE1"/>
              </a:solidFill>
              <a:cs typeface="+mn-ea"/>
              <a:sym typeface="+mn-lt"/>
            </a:endParaRPr>
          </a:p>
        </p:txBody>
      </p:sp>
      <p:pic>
        <p:nvPicPr>
          <p:cNvPr id="120" name="图片 1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3999" y="138525"/>
            <a:ext cx="1254936" cy="790091"/>
          </a:xfrm>
          <a:prstGeom prst="rect">
            <a:avLst/>
          </a:prstGeom>
        </p:spPr>
      </p:pic>
      <p:sp>
        <p:nvSpPr>
          <p:cNvPr id="121" name="text-document_1939"/>
          <p:cNvSpPr>
            <a:spLocks noChangeAspect="1"/>
          </p:cNvSpPr>
          <p:nvPr/>
        </p:nvSpPr>
        <p:spPr bwMode="auto">
          <a:xfrm>
            <a:off x="3995725" y="2250261"/>
            <a:ext cx="1211527" cy="1546696"/>
          </a:xfrm>
          <a:custGeom>
            <a:avLst/>
            <a:gdLst>
              <a:gd name="connsiteX0" fmla="*/ 463701 w 463701"/>
              <a:gd name="connsiteY0" fmla="*/ 471517 h 591983"/>
              <a:gd name="connsiteX1" fmla="*/ 364616 w 463701"/>
              <a:gd name="connsiteY1" fmla="*/ 591983 h 591983"/>
              <a:gd name="connsiteX2" fmla="*/ 364616 w 463701"/>
              <a:gd name="connsiteY2" fmla="*/ 505936 h 591983"/>
              <a:gd name="connsiteX3" fmla="*/ 396209 w 463701"/>
              <a:gd name="connsiteY3" fmla="*/ 474385 h 591983"/>
              <a:gd name="connsiteX4" fmla="*/ 61731 w 463701"/>
              <a:gd name="connsiteY4" fmla="*/ 447212 h 591983"/>
              <a:gd name="connsiteX5" fmla="*/ 61731 w 463701"/>
              <a:gd name="connsiteY5" fmla="*/ 497380 h 591983"/>
              <a:gd name="connsiteX6" fmla="*/ 193807 w 463701"/>
              <a:gd name="connsiteY6" fmla="*/ 497380 h 591983"/>
              <a:gd name="connsiteX7" fmla="*/ 193807 w 463701"/>
              <a:gd name="connsiteY7" fmla="*/ 447212 h 591983"/>
              <a:gd name="connsiteX8" fmla="*/ 54553 w 463701"/>
              <a:gd name="connsiteY8" fmla="*/ 268041 h 591983"/>
              <a:gd name="connsiteX9" fmla="*/ 48811 w 463701"/>
              <a:gd name="connsiteY9" fmla="*/ 276641 h 591983"/>
              <a:gd name="connsiteX10" fmla="*/ 48811 w 463701"/>
              <a:gd name="connsiteY10" fmla="*/ 292408 h 591983"/>
              <a:gd name="connsiteX11" fmla="*/ 54553 w 463701"/>
              <a:gd name="connsiteY11" fmla="*/ 302442 h 591983"/>
              <a:gd name="connsiteX12" fmla="*/ 232569 w 463701"/>
              <a:gd name="connsiteY12" fmla="*/ 302442 h 591983"/>
              <a:gd name="connsiteX13" fmla="*/ 238311 w 463701"/>
              <a:gd name="connsiteY13" fmla="*/ 292408 h 591983"/>
              <a:gd name="connsiteX14" fmla="*/ 238311 w 463701"/>
              <a:gd name="connsiteY14" fmla="*/ 276641 h 591983"/>
              <a:gd name="connsiteX15" fmla="*/ 232569 w 463701"/>
              <a:gd name="connsiteY15" fmla="*/ 268041 h 591983"/>
              <a:gd name="connsiteX16" fmla="*/ 61731 w 463701"/>
              <a:gd name="connsiteY16" fmla="*/ 200672 h 591983"/>
              <a:gd name="connsiteX17" fmla="*/ 48811 w 463701"/>
              <a:gd name="connsiteY17" fmla="*/ 209272 h 591983"/>
              <a:gd name="connsiteX18" fmla="*/ 48811 w 463701"/>
              <a:gd name="connsiteY18" fmla="*/ 225040 h 591983"/>
              <a:gd name="connsiteX19" fmla="*/ 61731 w 463701"/>
              <a:gd name="connsiteY19" fmla="*/ 235073 h 591983"/>
              <a:gd name="connsiteX20" fmla="*/ 396228 w 463701"/>
              <a:gd name="connsiteY20" fmla="*/ 235073 h 591983"/>
              <a:gd name="connsiteX21" fmla="*/ 409148 w 463701"/>
              <a:gd name="connsiteY21" fmla="*/ 225040 h 591983"/>
              <a:gd name="connsiteX22" fmla="*/ 409148 w 463701"/>
              <a:gd name="connsiteY22" fmla="*/ 209272 h 591983"/>
              <a:gd name="connsiteX23" fmla="*/ 396228 w 463701"/>
              <a:gd name="connsiteY23" fmla="*/ 200672 h 591983"/>
              <a:gd name="connsiteX24" fmla="*/ 61731 w 463701"/>
              <a:gd name="connsiteY24" fmla="*/ 133304 h 591983"/>
              <a:gd name="connsiteX25" fmla="*/ 48811 w 463701"/>
              <a:gd name="connsiteY25" fmla="*/ 141904 h 591983"/>
              <a:gd name="connsiteX26" fmla="*/ 48811 w 463701"/>
              <a:gd name="connsiteY26" fmla="*/ 157671 h 591983"/>
              <a:gd name="connsiteX27" fmla="*/ 61731 w 463701"/>
              <a:gd name="connsiteY27" fmla="*/ 166271 h 591983"/>
              <a:gd name="connsiteX28" fmla="*/ 396228 w 463701"/>
              <a:gd name="connsiteY28" fmla="*/ 166271 h 591983"/>
              <a:gd name="connsiteX29" fmla="*/ 409148 w 463701"/>
              <a:gd name="connsiteY29" fmla="*/ 157671 h 591983"/>
              <a:gd name="connsiteX30" fmla="*/ 409148 w 463701"/>
              <a:gd name="connsiteY30" fmla="*/ 141904 h 591983"/>
              <a:gd name="connsiteX31" fmla="*/ 396228 w 463701"/>
              <a:gd name="connsiteY31" fmla="*/ 133304 h 591983"/>
              <a:gd name="connsiteX32" fmla="*/ 61731 w 463701"/>
              <a:gd name="connsiteY32" fmla="*/ 65935 h 591983"/>
              <a:gd name="connsiteX33" fmla="*/ 48811 w 463701"/>
              <a:gd name="connsiteY33" fmla="*/ 75969 h 591983"/>
              <a:gd name="connsiteX34" fmla="*/ 48811 w 463701"/>
              <a:gd name="connsiteY34" fmla="*/ 91736 h 591983"/>
              <a:gd name="connsiteX35" fmla="*/ 61731 w 463701"/>
              <a:gd name="connsiteY35" fmla="*/ 100336 h 591983"/>
              <a:gd name="connsiteX36" fmla="*/ 396228 w 463701"/>
              <a:gd name="connsiteY36" fmla="*/ 100336 h 591983"/>
              <a:gd name="connsiteX37" fmla="*/ 409148 w 463701"/>
              <a:gd name="connsiteY37" fmla="*/ 91736 h 591983"/>
              <a:gd name="connsiteX38" fmla="*/ 409148 w 463701"/>
              <a:gd name="connsiteY38" fmla="*/ 75969 h 591983"/>
              <a:gd name="connsiteX39" fmla="*/ 396228 w 463701"/>
              <a:gd name="connsiteY39" fmla="*/ 65935 h 591983"/>
              <a:gd name="connsiteX40" fmla="*/ 33019 w 463701"/>
              <a:gd name="connsiteY40" fmla="*/ 0 h 591983"/>
              <a:gd name="connsiteX41" fmla="*/ 430682 w 463701"/>
              <a:gd name="connsiteY41" fmla="*/ 0 h 591983"/>
              <a:gd name="connsiteX42" fmla="*/ 463701 w 463701"/>
              <a:gd name="connsiteY42" fmla="*/ 32968 h 591983"/>
              <a:gd name="connsiteX43" fmla="*/ 463701 w 463701"/>
              <a:gd name="connsiteY43" fmla="*/ 445779 h 591983"/>
              <a:gd name="connsiteX44" fmla="*/ 364644 w 463701"/>
              <a:gd name="connsiteY44" fmla="*/ 445779 h 591983"/>
              <a:gd name="connsiteX45" fmla="*/ 331625 w 463701"/>
              <a:gd name="connsiteY45" fmla="*/ 477313 h 591983"/>
              <a:gd name="connsiteX46" fmla="*/ 331625 w 463701"/>
              <a:gd name="connsiteY46" fmla="*/ 591983 h 591983"/>
              <a:gd name="connsiteX47" fmla="*/ 33019 w 463701"/>
              <a:gd name="connsiteY47" fmla="*/ 591983 h 591983"/>
              <a:gd name="connsiteX48" fmla="*/ 0 w 463701"/>
              <a:gd name="connsiteY48" fmla="*/ 560449 h 591983"/>
              <a:gd name="connsiteX49" fmla="*/ 0 w 463701"/>
              <a:gd name="connsiteY49" fmla="*/ 32968 h 591983"/>
              <a:gd name="connsiteX50" fmla="*/ 33019 w 463701"/>
              <a:gd name="connsiteY50" fmla="*/ 0 h 591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463701" h="591983">
                <a:moveTo>
                  <a:pt x="463701" y="471517"/>
                </a:moveTo>
                <a:lnTo>
                  <a:pt x="364616" y="591983"/>
                </a:lnTo>
                <a:lnTo>
                  <a:pt x="364616" y="505936"/>
                </a:lnTo>
                <a:cubicBezTo>
                  <a:pt x="364616" y="488726"/>
                  <a:pt x="378976" y="474385"/>
                  <a:pt x="396209" y="474385"/>
                </a:cubicBezTo>
                <a:close/>
                <a:moveTo>
                  <a:pt x="61731" y="447212"/>
                </a:moveTo>
                <a:lnTo>
                  <a:pt x="61731" y="497380"/>
                </a:lnTo>
                <a:lnTo>
                  <a:pt x="193807" y="497380"/>
                </a:lnTo>
                <a:lnTo>
                  <a:pt x="193807" y="447212"/>
                </a:lnTo>
                <a:close/>
                <a:moveTo>
                  <a:pt x="54553" y="268041"/>
                </a:moveTo>
                <a:cubicBezTo>
                  <a:pt x="51682" y="268041"/>
                  <a:pt x="48811" y="272341"/>
                  <a:pt x="48811" y="276641"/>
                </a:cubicBezTo>
                <a:lnTo>
                  <a:pt x="48811" y="292408"/>
                </a:lnTo>
                <a:cubicBezTo>
                  <a:pt x="48811" y="298142"/>
                  <a:pt x="51682" y="302442"/>
                  <a:pt x="54553" y="302442"/>
                </a:cubicBezTo>
                <a:lnTo>
                  <a:pt x="232569" y="302442"/>
                </a:lnTo>
                <a:cubicBezTo>
                  <a:pt x="235440" y="302442"/>
                  <a:pt x="238311" y="298142"/>
                  <a:pt x="238311" y="292408"/>
                </a:cubicBezTo>
                <a:cubicBezTo>
                  <a:pt x="238311" y="292408"/>
                  <a:pt x="238311" y="276641"/>
                  <a:pt x="238311" y="276641"/>
                </a:cubicBezTo>
                <a:cubicBezTo>
                  <a:pt x="238311" y="272341"/>
                  <a:pt x="235440" y="268041"/>
                  <a:pt x="232569" y="268041"/>
                </a:cubicBezTo>
                <a:close/>
                <a:moveTo>
                  <a:pt x="61731" y="200672"/>
                </a:moveTo>
                <a:cubicBezTo>
                  <a:pt x="54553" y="200672"/>
                  <a:pt x="48811" y="204972"/>
                  <a:pt x="48811" y="209272"/>
                </a:cubicBezTo>
                <a:lnTo>
                  <a:pt x="48811" y="225040"/>
                </a:lnTo>
                <a:cubicBezTo>
                  <a:pt x="48811" y="230773"/>
                  <a:pt x="54553" y="235073"/>
                  <a:pt x="61731" y="235073"/>
                </a:cubicBezTo>
                <a:lnTo>
                  <a:pt x="396228" y="235073"/>
                </a:lnTo>
                <a:cubicBezTo>
                  <a:pt x="403406" y="235073"/>
                  <a:pt x="409148" y="230773"/>
                  <a:pt x="409148" y="225040"/>
                </a:cubicBezTo>
                <a:lnTo>
                  <a:pt x="409148" y="209272"/>
                </a:lnTo>
                <a:cubicBezTo>
                  <a:pt x="409148" y="204972"/>
                  <a:pt x="403406" y="200672"/>
                  <a:pt x="396228" y="200672"/>
                </a:cubicBezTo>
                <a:close/>
                <a:moveTo>
                  <a:pt x="61731" y="133304"/>
                </a:moveTo>
                <a:cubicBezTo>
                  <a:pt x="54553" y="133304"/>
                  <a:pt x="48811" y="137604"/>
                  <a:pt x="48811" y="141904"/>
                </a:cubicBezTo>
                <a:lnTo>
                  <a:pt x="48811" y="157671"/>
                </a:lnTo>
                <a:cubicBezTo>
                  <a:pt x="48811" y="161971"/>
                  <a:pt x="54553" y="166271"/>
                  <a:pt x="61731" y="166271"/>
                </a:cubicBezTo>
                <a:lnTo>
                  <a:pt x="396228" y="166271"/>
                </a:lnTo>
                <a:cubicBezTo>
                  <a:pt x="403406" y="166271"/>
                  <a:pt x="409148" y="161971"/>
                  <a:pt x="409148" y="157671"/>
                </a:cubicBezTo>
                <a:lnTo>
                  <a:pt x="409148" y="141904"/>
                </a:lnTo>
                <a:cubicBezTo>
                  <a:pt x="409148" y="137604"/>
                  <a:pt x="403406" y="133304"/>
                  <a:pt x="396228" y="133304"/>
                </a:cubicBezTo>
                <a:close/>
                <a:moveTo>
                  <a:pt x="61731" y="65935"/>
                </a:moveTo>
                <a:cubicBezTo>
                  <a:pt x="54553" y="65935"/>
                  <a:pt x="48811" y="70235"/>
                  <a:pt x="48811" y="75969"/>
                </a:cubicBezTo>
                <a:lnTo>
                  <a:pt x="48811" y="91736"/>
                </a:lnTo>
                <a:cubicBezTo>
                  <a:pt x="48811" y="96036"/>
                  <a:pt x="54553" y="100336"/>
                  <a:pt x="61731" y="100336"/>
                </a:cubicBezTo>
                <a:lnTo>
                  <a:pt x="396228" y="100336"/>
                </a:lnTo>
                <a:cubicBezTo>
                  <a:pt x="403406" y="100336"/>
                  <a:pt x="409148" y="96036"/>
                  <a:pt x="409148" y="91736"/>
                </a:cubicBezTo>
                <a:lnTo>
                  <a:pt x="409148" y="75969"/>
                </a:lnTo>
                <a:cubicBezTo>
                  <a:pt x="409148" y="70235"/>
                  <a:pt x="403406" y="65935"/>
                  <a:pt x="396228" y="65935"/>
                </a:cubicBezTo>
                <a:close/>
                <a:moveTo>
                  <a:pt x="33019" y="0"/>
                </a:moveTo>
                <a:lnTo>
                  <a:pt x="430682" y="0"/>
                </a:lnTo>
                <a:cubicBezTo>
                  <a:pt x="449345" y="0"/>
                  <a:pt x="463701" y="14334"/>
                  <a:pt x="463701" y="32968"/>
                </a:cubicBezTo>
                <a:lnTo>
                  <a:pt x="463701" y="445779"/>
                </a:lnTo>
                <a:lnTo>
                  <a:pt x="364644" y="445779"/>
                </a:lnTo>
                <a:cubicBezTo>
                  <a:pt x="345981" y="445779"/>
                  <a:pt x="331625" y="460113"/>
                  <a:pt x="331625" y="477313"/>
                </a:cubicBezTo>
                <a:lnTo>
                  <a:pt x="331625" y="591983"/>
                </a:lnTo>
                <a:lnTo>
                  <a:pt x="33019" y="591983"/>
                </a:lnTo>
                <a:cubicBezTo>
                  <a:pt x="15792" y="591983"/>
                  <a:pt x="0" y="577649"/>
                  <a:pt x="0" y="560449"/>
                </a:cubicBezTo>
                <a:lnTo>
                  <a:pt x="0" y="32968"/>
                </a:lnTo>
                <a:cubicBezTo>
                  <a:pt x="0" y="14334"/>
                  <a:pt x="15792" y="0"/>
                  <a:pt x="33019" y="0"/>
                </a:cubicBezTo>
                <a:close/>
              </a:path>
            </a:pathLst>
          </a:custGeom>
          <a:solidFill>
            <a:srgbClr val="27AAE1"/>
          </a:solidFill>
          <a:ln>
            <a:noFill/>
          </a:ln>
        </p:spPr>
      </p:sp>
    </p:spTree>
    <p:extLst>
      <p:ext uri="{BB962C8B-B14F-4D97-AF65-F5344CB8AC3E}">
        <p14:creationId xmlns:p14="http://schemas.microsoft.com/office/powerpoint/2010/main" val="4266725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内容占位符 5">
            <a:extLst>
              <a:ext uri="{FF2B5EF4-FFF2-40B4-BE49-F238E27FC236}">
                <a16:creationId xmlns:a16="http://schemas.microsoft.com/office/drawing/2014/main" id="{0E9B56C9-5D45-C547-82FD-26810D47CF14}"/>
              </a:ext>
            </a:extLst>
          </p:cNvPr>
          <p:cNvPicPr>
            <a:picLocks noGrp="1" noChangeAspect="1"/>
          </p:cNvPicPr>
          <p:nvPr>
            <p:ph idx="1"/>
          </p:nvPr>
        </p:nvPicPr>
        <p:blipFill>
          <a:blip r:embed="rId2"/>
          <a:stretch>
            <a:fillRect/>
          </a:stretch>
        </p:blipFill>
        <p:spPr>
          <a:xfrm>
            <a:off x="730531" y="1194449"/>
            <a:ext cx="10730938" cy="5663551"/>
          </a:xfrm>
          <a:ln>
            <a:solidFill>
              <a:schemeClr val="accent1"/>
            </a:solidFill>
          </a:ln>
        </p:spPr>
      </p:pic>
      <p:sp>
        <p:nvSpPr>
          <p:cNvPr id="2" name="Title 1">
            <a:extLst>
              <a:ext uri="{FF2B5EF4-FFF2-40B4-BE49-F238E27FC236}">
                <a16:creationId xmlns:a16="http://schemas.microsoft.com/office/drawing/2014/main" id="{AC3FE24B-C889-134C-9DA1-E8F5DB6DC98D}"/>
              </a:ext>
            </a:extLst>
          </p:cNvPr>
          <p:cNvSpPr>
            <a:spLocks noGrp="1"/>
          </p:cNvSpPr>
          <p:nvPr>
            <p:ph type="title"/>
          </p:nvPr>
        </p:nvSpPr>
        <p:spPr>
          <a:xfrm>
            <a:off x="284747" y="64336"/>
            <a:ext cx="11638548" cy="1325563"/>
          </a:xfrm>
        </p:spPr>
        <p:txBody>
          <a:bodyPr>
            <a:normAutofit/>
          </a:bodyPr>
          <a:lstStyle/>
          <a:p>
            <a:r>
              <a:rPr lang="en-US" sz="2400" dirty="0"/>
              <a:t>Once a worker submits a grievance, the message will be received in the factory dashboard. The factory will click on the link to view and corresponded with worker. </a:t>
            </a:r>
            <a:br>
              <a:rPr lang="en-US" sz="2400" dirty="0"/>
            </a:br>
            <a:r>
              <a:rPr lang="en-US" sz="2400" dirty="0"/>
              <a:t>Note: the login credentials are sent in the email  </a:t>
            </a:r>
          </a:p>
        </p:txBody>
      </p:sp>
      <p:sp>
        <p:nvSpPr>
          <p:cNvPr id="10" name="TextBox 9">
            <a:extLst>
              <a:ext uri="{FF2B5EF4-FFF2-40B4-BE49-F238E27FC236}">
                <a16:creationId xmlns:a16="http://schemas.microsoft.com/office/drawing/2014/main" id="{EC0AEA7E-7891-6044-8ECB-03D247E33353}"/>
              </a:ext>
            </a:extLst>
          </p:cNvPr>
          <p:cNvSpPr txBox="1"/>
          <p:nvPr/>
        </p:nvSpPr>
        <p:spPr>
          <a:xfrm>
            <a:off x="3360106" y="5073508"/>
            <a:ext cx="3946358" cy="369332"/>
          </a:xfrm>
          <a:prstGeom prst="rect">
            <a:avLst/>
          </a:prstGeom>
          <a:noFill/>
          <a:ln w="38100">
            <a:solidFill>
              <a:srgbClr val="FF0000"/>
            </a:solidFill>
          </a:ln>
        </p:spPr>
        <p:txBody>
          <a:bodyPr wrap="square" rtlCol="0">
            <a:spAutoFit/>
          </a:bodyPr>
          <a:lstStyle/>
          <a:p>
            <a:endParaRPr lang="en-US" dirty="0"/>
          </a:p>
        </p:txBody>
      </p:sp>
      <p:sp>
        <p:nvSpPr>
          <p:cNvPr id="11" name="TextBox 10">
            <a:extLst>
              <a:ext uri="{FF2B5EF4-FFF2-40B4-BE49-F238E27FC236}">
                <a16:creationId xmlns:a16="http://schemas.microsoft.com/office/drawing/2014/main" id="{1677F8C0-72A5-774F-BBA2-F810F33815C0}"/>
              </a:ext>
            </a:extLst>
          </p:cNvPr>
          <p:cNvSpPr txBox="1"/>
          <p:nvPr/>
        </p:nvSpPr>
        <p:spPr>
          <a:xfrm>
            <a:off x="730531" y="2307109"/>
            <a:ext cx="1672643" cy="460289"/>
          </a:xfrm>
          <a:prstGeom prst="rect">
            <a:avLst/>
          </a:prstGeom>
          <a:noFill/>
          <a:ln w="38100">
            <a:solidFill>
              <a:srgbClr val="FFC000"/>
            </a:solidFill>
          </a:ln>
        </p:spPr>
        <p:txBody>
          <a:bodyPr wrap="square" rtlCol="0">
            <a:spAutoFit/>
          </a:bodyPr>
          <a:lstStyle/>
          <a:p>
            <a:endParaRPr lang="en-US" dirty="0"/>
          </a:p>
        </p:txBody>
      </p:sp>
    </p:spTree>
    <p:extLst>
      <p:ext uri="{BB962C8B-B14F-4D97-AF65-F5344CB8AC3E}">
        <p14:creationId xmlns:p14="http://schemas.microsoft.com/office/powerpoint/2010/main" val="10905952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内容占位符 5">
            <a:extLst>
              <a:ext uri="{FF2B5EF4-FFF2-40B4-BE49-F238E27FC236}">
                <a16:creationId xmlns:a16="http://schemas.microsoft.com/office/drawing/2014/main" id="{5D9E4D8D-5A1A-F344-A57E-7597B9C68172}"/>
              </a:ext>
            </a:extLst>
          </p:cNvPr>
          <p:cNvPicPr>
            <a:picLocks noGrp="1" noChangeAspect="1"/>
          </p:cNvPicPr>
          <p:nvPr>
            <p:ph idx="1"/>
          </p:nvPr>
        </p:nvPicPr>
        <p:blipFill>
          <a:blip r:embed="rId2"/>
          <a:stretch>
            <a:fillRect/>
          </a:stretch>
        </p:blipFill>
        <p:spPr>
          <a:xfrm>
            <a:off x="643644" y="1146725"/>
            <a:ext cx="10060450" cy="5309682"/>
          </a:xfrm>
          <a:ln>
            <a:solidFill>
              <a:schemeClr val="accent1"/>
            </a:solidFill>
          </a:ln>
        </p:spPr>
      </p:pic>
      <p:sp>
        <p:nvSpPr>
          <p:cNvPr id="2" name="Title 1">
            <a:extLst>
              <a:ext uri="{FF2B5EF4-FFF2-40B4-BE49-F238E27FC236}">
                <a16:creationId xmlns:a16="http://schemas.microsoft.com/office/drawing/2014/main" id="{B8D7F937-2F60-9D4B-9635-FDCC7FA31658}"/>
              </a:ext>
            </a:extLst>
          </p:cNvPr>
          <p:cNvSpPr>
            <a:spLocks noGrp="1"/>
          </p:cNvSpPr>
          <p:nvPr>
            <p:ph type="title"/>
          </p:nvPr>
        </p:nvSpPr>
        <p:spPr>
          <a:xfrm>
            <a:off x="188494" y="174667"/>
            <a:ext cx="10515600" cy="860050"/>
          </a:xfrm>
        </p:spPr>
        <p:txBody>
          <a:bodyPr anchor="t">
            <a:normAutofit/>
          </a:bodyPr>
          <a:lstStyle/>
          <a:p>
            <a:r>
              <a:rPr lang="en-US" sz="2400" dirty="0"/>
              <a:t>Factory view of an individual grievance dialogue with a worker. Select “close the question” to end the dialogue.  </a:t>
            </a:r>
          </a:p>
        </p:txBody>
      </p:sp>
      <p:sp>
        <p:nvSpPr>
          <p:cNvPr id="21" name="TextBox 20">
            <a:extLst>
              <a:ext uri="{FF2B5EF4-FFF2-40B4-BE49-F238E27FC236}">
                <a16:creationId xmlns:a16="http://schemas.microsoft.com/office/drawing/2014/main" id="{CB4C7D04-C9E0-EE4A-9995-D53BDC155886}"/>
              </a:ext>
            </a:extLst>
          </p:cNvPr>
          <p:cNvSpPr txBox="1"/>
          <p:nvPr/>
        </p:nvSpPr>
        <p:spPr>
          <a:xfrm>
            <a:off x="8558825" y="3971519"/>
            <a:ext cx="1929066" cy="517354"/>
          </a:xfrm>
          <a:prstGeom prst="rect">
            <a:avLst/>
          </a:prstGeom>
          <a:noFill/>
          <a:ln w="38100">
            <a:solidFill>
              <a:srgbClr val="FF0000"/>
            </a:solidFill>
          </a:ln>
        </p:spPr>
        <p:txBody>
          <a:bodyPr wrap="square" rtlCol="0">
            <a:spAutoFit/>
          </a:bodyPr>
          <a:lstStyle/>
          <a:p>
            <a:endParaRPr lang="en-US" dirty="0"/>
          </a:p>
        </p:txBody>
      </p:sp>
      <p:sp>
        <p:nvSpPr>
          <p:cNvPr id="10" name="TextBox 20">
            <a:extLst>
              <a:ext uri="{FF2B5EF4-FFF2-40B4-BE49-F238E27FC236}">
                <a16:creationId xmlns:a16="http://schemas.microsoft.com/office/drawing/2014/main" id="{5A7972B6-F9E2-7E45-BE9E-1D6C159ADC99}"/>
              </a:ext>
            </a:extLst>
          </p:cNvPr>
          <p:cNvSpPr txBox="1"/>
          <p:nvPr/>
        </p:nvSpPr>
        <p:spPr>
          <a:xfrm>
            <a:off x="4422585" y="5079882"/>
            <a:ext cx="4136240" cy="1488533"/>
          </a:xfrm>
          <a:prstGeom prst="rect">
            <a:avLst/>
          </a:prstGeom>
          <a:noFill/>
          <a:ln w="38100">
            <a:solidFill>
              <a:srgbClr val="FF0000"/>
            </a:solidFill>
          </a:ln>
        </p:spPr>
        <p:txBody>
          <a:bodyPr wrap="square" rtlCol="0">
            <a:spAutoFit/>
          </a:bodyPr>
          <a:lstStyle/>
          <a:p>
            <a:endParaRPr lang="en-US" dirty="0"/>
          </a:p>
        </p:txBody>
      </p:sp>
    </p:spTree>
    <p:extLst>
      <p:ext uri="{BB962C8B-B14F-4D97-AF65-F5344CB8AC3E}">
        <p14:creationId xmlns:p14="http://schemas.microsoft.com/office/powerpoint/2010/main" val="20337841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791EE7-0435-C246-8E03-EBB6182B0F6A}"/>
              </a:ext>
            </a:extLst>
          </p:cNvPr>
          <p:cNvSpPr>
            <a:spLocks noGrp="1"/>
          </p:cNvSpPr>
          <p:nvPr>
            <p:ph type="title"/>
          </p:nvPr>
        </p:nvSpPr>
        <p:spPr>
          <a:xfrm>
            <a:off x="886326" y="629819"/>
            <a:ext cx="6308558" cy="2907464"/>
          </a:xfrm>
        </p:spPr>
        <p:txBody>
          <a:bodyPr anchor="t">
            <a:normAutofit/>
          </a:bodyPr>
          <a:lstStyle/>
          <a:p>
            <a:r>
              <a:rPr lang="en-US" sz="3600" dirty="0"/>
              <a:t>A “</a:t>
            </a:r>
            <a:r>
              <a:rPr lang="en-US" sz="3600" dirty="0">
                <a:solidFill>
                  <a:srgbClr val="FF0000"/>
                </a:solidFill>
              </a:rPr>
              <a:t>worker view</a:t>
            </a:r>
            <a:r>
              <a:rPr lang="en-US" sz="3600" dirty="0"/>
              <a:t>” - once a grievance has been submitted, a worker communicates with factory management via the app. </a:t>
            </a:r>
          </a:p>
        </p:txBody>
      </p:sp>
      <p:pic>
        <p:nvPicPr>
          <p:cNvPr id="8" name="Picture 7" descr="Graphical user interface, text, application&#10;&#10;Description automatically generated">
            <a:extLst>
              <a:ext uri="{FF2B5EF4-FFF2-40B4-BE49-F238E27FC236}">
                <a16:creationId xmlns:a16="http://schemas.microsoft.com/office/drawing/2014/main" id="{A97ED05A-E991-9641-8A1E-F63DC28A6244}"/>
              </a:ext>
            </a:extLst>
          </p:cNvPr>
          <p:cNvPicPr>
            <a:picLocks noChangeAspect="1"/>
          </p:cNvPicPr>
          <p:nvPr/>
        </p:nvPicPr>
        <p:blipFill>
          <a:blip r:embed="rId2"/>
          <a:stretch>
            <a:fillRect/>
          </a:stretch>
        </p:blipFill>
        <p:spPr>
          <a:xfrm>
            <a:off x="7903206" y="90237"/>
            <a:ext cx="3086372" cy="6677526"/>
          </a:xfrm>
          <a:prstGeom prst="rect">
            <a:avLst/>
          </a:prstGeom>
          <a:ln>
            <a:solidFill>
              <a:schemeClr val="tx1"/>
            </a:solidFill>
          </a:ln>
        </p:spPr>
      </p:pic>
      <p:sp>
        <p:nvSpPr>
          <p:cNvPr id="11" name="TextBox 10">
            <a:extLst>
              <a:ext uri="{FF2B5EF4-FFF2-40B4-BE49-F238E27FC236}">
                <a16:creationId xmlns:a16="http://schemas.microsoft.com/office/drawing/2014/main" id="{86A7D2BF-024F-4C4F-9A3C-FDCFE6FCBF59}"/>
              </a:ext>
            </a:extLst>
          </p:cNvPr>
          <p:cNvSpPr txBox="1"/>
          <p:nvPr/>
        </p:nvSpPr>
        <p:spPr>
          <a:xfrm>
            <a:off x="7784432" y="629819"/>
            <a:ext cx="3308684" cy="6137944"/>
          </a:xfrm>
          <a:prstGeom prst="rect">
            <a:avLst/>
          </a:prstGeom>
          <a:noFill/>
          <a:ln w="38100">
            <a:solidFill>
              <a:srgbClr val="FF0000"/>
            </a:solidFill>
          </a:ln>
        </p:spPr>
        <p:txBody>
          <a:bodyPr wrap="square" rtlCol="0">
            <a:spAutoFit/>
          </a:bodyPr>
          <a:lstStyle/>
          <a:p>
            <a:endParaRPr lang="en-US" dirty="0"/>
          </a:p>
        </p:txBody>
      </p:sp>
    </p:spTree>
    <p:extLst>
      <p:ext uri="{BB962C8B-B14F-4D97-AF65-F5344CB8AC3E}">
        <p14:creationId xmlns:p14="http://schemas.microsoft.com/office/powerpoint/2010/main" val="1040207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942C1D-BB12-FF4D-91AF-A88C325C5CEB}"/>
              </a:ext>
            </a:extLst>
          </p:cNvPr>
          <p:cNvSpPr>
            <a:spLocks noGrp="1"/>
          </p:cNvSpPr>
          <p:nvPr>
            <p:ph type="title"/>
          </p:nvPr>
        </p:nvSpPr>
        <p:spPr>
          <a:xfrm>
            <a:off x="356937" y="253665"/>
            <a:ext cx="10515600" cy="854743"/>
          </a:xfrm>
        </p:spPr>
        <p:txBody>
          <a:bodyPr>
            <a:noAutofit/>
          </a:bodyPr>
          <a:lstStyle/>
          <a:p>
            <a:r>
              <a:rPr lang="en-US" sz="2400" dirty="0"/>
              <a:t>Once the communication is closed by the factory, the worker will have the ‘</a:t>
            </a:r>
            <a:r>
              <a:rPr lang="en-US" sz="2400" dirty="0">
                <a:solidFill>
                  <a:srgbClr val="FF0000"/>
                </a:solidFill>
              </a:rPr>
              <a:t>ability to rate’</a:t>
            </a:r>
            <a:r>
              <a:rPr lang="en-US" sz="2400" dirty="0"/>
              <a:t> the experience. Note: the worker will have 72 hours to rate the response. </a:t>
            </a:r>
          </a:p>
        </p:txBody>
      </p:sp>
      <p:pic>
        <p:nvPicPr>
          <p:cNvPr id="4" name="Content Placeholder 3" descr="Graphical user interface, text, application&#10;&#10;Description automatically generated">
            <a:extLst>
              <a:ext uri="{FF2B5EF4-FFF2-40B4-BE49-F238E27FC236}">
                <a16:creationId xmlns:a16="http://schemas.microsoft.com/office/drawing/2014/main" id="{DF3E856C-E3A7-2B43-BAC1-08C7EDE480DE}"/>
              </a:ext>
            </a:extLst>
          </p:cNvPr>
          <p:cNvPicPr>
            <a:picLocks noGrp="1" noChangeAspect="1"/>
          </p:cNvPicPr>
          <p:nvPr>
            <p:ph idx="1"/>
          </p:nvPr>
        </p:nvPicPr>
        <p:blipFill>
          <a:blip r:embed="rId2"/>
          <a:stretch>
            <a:fillRect/>
          </a:stretch>
        </p:blipFill>
        <p:spPr>
          <a:xfrm>
            <a:off x="1807509" y="1079353"/>
            <a:ext cx="2553663" cy="5524982"/>
          </a:xfrm>
          <a:prstGeom prst="rect">
            <a:avLst/>
          </a:prstGeom>
          <a:ln>
            <a:solidFill>
              <a:schemeClr val="tx1"/>
            </a:solidFill>
          </a:ln>
        </p:spPr>
      </p:pic>
      <p:pic>
        <p:nvPicPr>
          <p:cNvPr id="8" name="Content Placeholder 5" descr="Graphical user interface, application&#10;&#10;Description automatically generated">
            <a:extLst>
              <a:ext uri="{FF2B5EF4-FFF2-40B4-BE49-F238E27FC236}">
                <a16:creationId xmlns:a16="http://schemas.microsoft.com/office/drawing/2014/main" id="{8627BD2F-635E-3C4A-BCFE-F4EB4E3E3134}"/>
              </a:ext>
            </a:extLst>
          </p:cNvPr>
          <p:cNvPicPr>
            <a:picLocks noChangeAspect="1"/>
          </p:cNvPicPr>
          <p:nvPr/>
        </p:nvPicPr>
        <p:blipFill>
          <a:blip r:embed="rId3"/>
          <a:stretch>
            <a:fillRect/>
          </a:stretch>
        </p:blipFill>
        <p:spPr>
          <a:xfrm>
            <a:off x="5390147" y="1328011"/>
            <a:ext cx="5963653" cy="4848952"/>
          </a:xfrm>
          <a:prstGeom prst="rect">
            <a:avLst/>
          </a:prstGeom>
          <a:ln>
            <a:solidFill>
              <a:schemeClr val="tx1"/>
            </a:solidFill>
          </a:ln>
        </p:spPr>
      </p:pic>
      <p:sp>
        <p:nvSpPr>
          <p:cNvPr id="9" name="TextBox 8">
            <a:extLst>
              <a:ext uri="{FF2B5EF4-FFF2-40B4-BE49-F238E27FC236}">
                <a16:creationId xmlns:a16="http://schemas.microsoft.com/office/drawing/2014/main" id="{EAE34556-A8CA-7449-B09D-E94C0BC5B8CA}"/>
              </a:ext>
            </a:extLst>
          </p:cNvPr>
          <p:cNvSpPr txBox="1"/>
          <p:nvPr/>
        </p:nvSpPr>
        <p:spPr>
          <a:xfrm>
            <a:off x="3429000" y="2569478"/>
            <a:ext cx="1058780" cy="369332"/>
          </a:xfrm>
          <a:prstGeom prst="rect">
            <a:avLst/>
          </a:prstGeom>
          <a:noFill/>
          <a:ln w="38100">
            <a:solidFill>
              <a:srgbClr val="FF0000"/>
            </a:solidFill>
          </a:ln>
        </p:spPr>
        <p:txBody>
          <a:bodyPr wrap="square" rtlCol="0">
            <a:spAutoFit/>
          </a:bodyPr>
          <a:lstStyle/>
          <a:p>
            <a:endParaRPr lang="en-US" dirty="0"/>
          </a:p>
        </p:txBody>
      </p:sp>
    </p:spTree>
    <p:extLst>
      <p:ext uri="{BB962C8B-B14F-4D97-AF65-F5344CB8AC3E}">
        <p14:creationId xmlns:p14="http://schemas.microsoft.com/office/powerpoint/2010/main" val="10578538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EBA8D6-0A6A-3342-93EF-D63A8DBB6496}"/>
              </a:ext>
            </a:extLst>
          </p:cNvPr>
          <p:cNvSpPr>
            <a:spLocks noGrp="1"/>
          </p:cNvSpPr>
          <p:nvPr>
            <p:ph type="title"/>
          </p:nvPr>
        </p:nvSpPr>
        <p:spPr>
          <a:xfrm>
            <a:off x="320842" y="18255"/>
            <a:ext cx="10515600" cy="1325563"/>
          </a:xfrm>
        </p:spPr>
        <p:txBody>
          <a:bodyPr>
            <a:normAutofit/>
          </a:bodyPr>
          <a:lstStyle/>
          <a:p>
            <a:r>
              <a:rPr lang="en-US" sz="2400" dirty="0"/>
              <a:t>FAQ: Auto response feature to provide workers with quick answers and facts. </a:t>
            </a:r>
          </a:p>
        </p:txBody>
      </p:sp>
      <p:pic>
        <p:nvPicPr>
          <p:cNvPr id="5" name="Content Placeholder 4" descr="Graphical user interface, text, application&#10;&#10;Description automatically generated">
            <a:extLst>
              <a:ext uri="{FF2B5EF4-FFF2-40B4-BE49-F238E27FC236}">
                <a16:creationId xmlns:a16="http://schemas.microsoft.com/office/drawing/2014/main" id="{50F51F37-9D2E-F242-961E-D902F101EBD7}"/>
              </a:ext>
            </a:extLst>
          </p:cNvPr>
          <p:cNvPicPr>
            <a:picLocks noGrp="1" noChangeAspect="1"/>
          </p:cNvPicPr>
          <p:nvPr>
            <p:ph idx="1"/>
          </p:nvPr>
        </p:nvPicPr>
        <p:blipFill>
          <a:blip r:embed="rId2"/>
          <a:stretch>
            <a:fillRect/>
          </a:stretch>
        </p:blipFill>
        <p:spPr>
          <a:xfrm>
            <a:off x="866274" y="1152456"/>
            <a:ext cx="9970167" cy="5431144"/>
          </a:xfrm>
          <a:ln>
            <a:solidFill>
              <a:schemeClr val="tx1"/>
            </a:solidFill>
          </a:ln>
        </p:spPr>
      </p:pic>
    </p:spTree>
    <p:extLst>
      <p:ext uri="{BB962C8B-B14F-4D97-AF65-F5344CB8AC3E}">
        <p14:creationId xmlns:p14="http://schemas.microsoft.com/office/powerpoint/2010/main" val="270094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6408791" y="2451203"/>
            <a:ext cx="5266043" cy="750100"/>
            <a:chOff x="5601949" y="2685494"/>
            <a:chExt cx="5266043" cy="750100"/>
          </a:xfrm>
        </p:grpSpPr>
        <p:sp>
          <p:nvSpPr>
            <p:cNvPr id="8" name="AutoShape 2" descr="e7d195523061f1c0220a3acd2f99070e22f7f2176c6c61f4AB5BC6AF3DF28E09514168BD2F6654DA4347BEC42B9A9B38EB2139F52FD80B94EB8F1B847F5BC18ECD11DB8433CCABD6DAEA8D49E99C31D3DFA65C87AB47BEF22E7091100B95F7EB9063B311ACF53306D85C27B5A91A374FC8D0A47885948E52CC1AF70D740300A5601AB3F19CEEC2D4"/>
            <p:cNvSpPr/>
            <p:nvPr/>
          </p:nvSpPr>
          <p:spPr bwMode="auto">
            <a:xfrm>
              <a:off x="6832371" y="2874777"/>
              <a:ext cx="4035621" cy="33804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p:spPr>
          <p:txBody>
            <a:bodyPr wrap="square" lIns="0" tIns="0" rIns="0" bIns="0">
              <a:spAutoFit/>
            </a:bodyPr>
            <a:lstStyle>
              <a:lvl1pPr>
                <a:defRPr sz="7600">
                  <a:solidFill>
                    <a:srgbClr val="777776"/>
                  </a:solidFill>
                  <a:latin typeface="Open Sans" panose="020B0606030504020204" pitchFamily="34" charset="0"/>
                  <a:cs typeface="Open Sans" panose="020B0606030504020204" pitchFamily="34" charset="0"/>
                  <a:sym typeface="Open Sans" panose="020B0606030504020204" pitchFamily="34" charset="0"/>
                </a:defRPr>
              </a:lvl1pPr>
              <a:lvl2pPr>
                <a:defRPr sz="7600">
                  <a:solidFill>
                    <a:srgbClr val="777776"/>
                  </a:solidFill>
                  <a:latin typeface="Open Sans" panose="020B0606030504020204" pitchFamily="34" charset="0"/>
                  <a:cs typeface="Open Sans" panose="020B0606030504020204" pitchFamily="34" charset="0"/>
                  <a:sym typeface="Open Sans" panose="020B0606030504020204" pitchFamily="34" charset="0"/>
                </a:defRPr>
              </a:lvl2pPr>
              <a:lvl3pPr>
                <a:defRPr sz="7600">
                  <a:solidFill>
                    <a:srgbClr val="777776"/>
                  </a:solidFill>
                  <a:latin typeface="Open Sans" panose="020B0606030504020204" pitchFamily="34" charset="0"/>
                  <a:cs typeface="Open Sans" panose="020B0606030504020204" pitchFamily="34" charset="0"/>
                  <a:sym typeface="Open Sans" panose="020B0606030504020204" pitchFamily="34" charset="0"/>
                </a:defRPr>
              </a:lvl3pPr>
              <a:lvl4pPr>
                <a:defRPr sz="7600">
                  <a:solidFill>
                    <a:srgbClr val="777776"/>
                  </a:solidFill>
                  <a:latin typeface="Open Sans" panose="020B0606030504020204" pitchFamily="34" charset="0"/>
                  <a:cs typeface="Open Sans" panose="020B0606030504020204" pitchFamily="34" charset="0"/>
                  <a:sym typeface="Open Sans" panose="020B0606030504020204" pitchFamily="34" charset="0"/>
                </a:defRPr>
              </a:lvl4pPr>
              <a:lvl5pPr>
                <a:defRPr sz="7600">
                  <a:solidFill>
                    <a:srgbClr val="777776"/>
                  </a:solidFill>
                  <a:latin typeface="Open Sans" panose="020B0606030504020204" pitchFamily="34" charset="0"/>
                  <a:cs typeface="Open Sans" panose="020B0606030504020204" pitchFamily="34" charset="0"/>
                  <a:sym typeface="Open Sans" panose="020B0606030504020204" pitchFamily="34" charset="0"/>
                </a:defRPr>
              </a:lvl5pPr>
              <a:lvl6pPr marL="3924300" indent="-927100" algn="ctr" defTabSz="825500" fontAlgn="base" hangingPunct="0">
                <a:lnSpc>
                  <a:spcPct val="90000"/>
                </a:lnSpc>
                <a:spcBef>
                  <a:spcPct val="0"/>
                </a:spcBef>
                <a:spcAft>
                  <a:spcPct val="0"/>
                </a:spcAft>
                <a:buSzPct val="75000"/>
                <a:buChar char="•"/>
                <a:defRPr sz="7600">
                  <a:solidFill>
                    <a:srgbClr val="777776"/>
                  </a:solidFill>
                  <a:latin typeface="Open Sans" panose="020B0606030504020204" pitchFamily="34" charset="0"/>
                  <a:cs typeface="Open Sans" panose="020B0606030504020204" pitchFamily="34" charset="0"/>
                  <a:sym typeface="Open Sans" panose="020B0606030504020204" pitchFamily="34" charset="0"/>
                </a:defRPr>
              </a:lvl6pPr>
              <a:lvl7pPr marL="4381500" indent="-927100" algn="ctr" defTabSz="825500" fontAlgn="base" hangingPunct="0">
                <a:lnSpc>
                  <a:spcPct val="90000"/>
                </a:lnSpc>
                <a:spcBef>
                  <a:spcPct val="0"/>
                </a:spcBef>
                <a:spcAft>
                  <a:spcPct val="0"/>
                </a:spcAft>
                <a:buSzPct val="75000"/>
                <a:buChar char="•"/>
                <a:defRPr sz="7600">
                  <a:solidFill>
                    <a:srgbClr val="777776"/>
                  </a:solidFill>
                  <a:latin typeface="Open Sans" panose="020B0606030504020204" pitchFamily="34" charset="0"/>
                  <a:cs typeface="Open Sans" panose="020B0606030504020204" pitchFamily="34" charset="0"/>
                  <a:sym typeface="Open Sans" panose="020B0606030504020204" pitchFamily="34" charset="0"/>
                </a:defRPr>
              </a:lvl7pPr>
              <a:lvl8pPr marL="4838700" indent="-927100" algn="ctr" defTabSz="825500" fontAlgn="base" hangingPunct="0">
                <a:lnSpc>
                  <a:spcPct val="90000"/>
                </a:lnSpc>
                <a:spcBef>
                  <a:spcPct val="0"/>
                </a:spcBef>
                <a:spcAft>
                  <a:spcPct val="0"/>
                </a:spcAft>
                <a:buSzPct val="75000"/>
                <a:buChar char="•"/>
                <a:defRPr sz="7600">
                  <a:solidFill>
                    <a:srgbClr val="777776"/>
                  </a:solidFill>
                  <a:latin typeface="Open Sans" panose="020B0606030504020204" pitchFamily="34" charset="0"/>
                  <a:cs typeface="Open Sans" panose="020B0606030504020204" pitchFamily="34" charset="0"/>
                  <a:sym typeface="Open Sans" panose="020B0606030504020204" pitchFamily="34" charset="0"/>
                </a:defRPr>
              </a:lvl8pPr>
              <a:lvl9pPr marL="5295900" indent="-927100" algn="ctr" defTabSz="825500" fontAlgn="base" hangingPunct="0">
                <a:lnSpc>
                  <a:spcPct val="90000"/>
                </a:lnSpc>
                <a:spcBef>
                  <a:spcPct val="0"/>
                </a:spcBef>
                <a:spcAft>
                  <a:spcPct val="0"/>
                </a:spcAft>
                <a:buSzPct val="75000"/>
                <a:buChar char="•"/>
                <a:defRPr sz="7600">
                  <a:solidFill>
                    <a:srgbClr val="777776"/>
                  </a:solidFill>
                  <a:latin typeface="Open Sans" panose="020B0606030504020204" pitchFamily="34" charset="0"/>
                  <a:cs typeface="Open Sans" panose="020B0606030504020204" pitchFamily="34" charset="0"/>
                  <a:sym typeface="Open Sans" panose="020B0606030504020204" pitchFamily="34" charset="0"/>
                </a:defRPr>
              </a:lvl9pPr>
            </a:lstStyle>
            <a:p>
              <a:pPr>
                <a:lnSpc>
                  <a:spcPct val="120000"/>
                </a:lnSpc>
              </a:pPr>
              <a:r>
                <a:rPr lang="en-US" altLang="zh-CN" sz="2000" b="1"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Supplier View</a:t>
              </a:r>
            </a:p>
          </p:txBody>
        </p:sp>
        <p:cxnSp>
          <p:nvCxnSpPr>
            <p:cNvPr id="9" name="直接连接符 8" descr="e7d195523061f1c0220a3acd2f99070e22f7f2176c6c61f4AB5BC6AF3DF28E09514168BD2F6654DA4347BEC42B9A9B38EB2139F52FD80B94EB8F1B847F5BC18ECD11DB8433CCABD6DAEA8D49E99C31D30DD985C7E7F6586801F1A9D4A6731C7B808AD6DE936560B66AF9ABAFD27B4F14F2216738F2BDCF8E8980047CD5FC5117A8630BC284B82A52"/>
            <p:cNvCxnSpPr/>
            <p:nvPr/>
          </p:nvCxnSpPr>
          <p:spPr>
            <a:xfrm>
              <a:off x="6599172" y="2685494"/>
              <a:ext cx="0" cy="750100"/>
            </a:xfrm>
            <a:prstGeom prst="line">
              <a:avLst/>
            </a:prstGeom>
            <a:ln w="25400">
              <a:solidFill>
                <a:srgbClr val="27AAE1"/>
              </a:solidFill>
            </a:ln>
          </p:spPr>
          <p:style>
            <a:lnRef idx="1">
              <a:schemeClr val="accent1"/>
            </a:lnRef>
            <a:fillRef idx="0">
              <a:schemeClr val="accent1"/>
            </a:fillRef>
            <a:effectRef idx="0">
              <a:schemeClr val="accent1"/>
            </a:effectRef>
            <a:fontRef idx="minor">
              <a:schemeClr val="tx1"/>
            </a:fontRef>
          </p:style>
        </p:cxnSp>
        <p:sp>
          <p:nvSpPr>
            <p:cNvPr id="10" name="文本框 9" descr="e7d195523061f1c0220a3acd2f99070e22f7f2176c6c61f4AB5BC6AF3DF28E09514168BD2F6654DA4347BEC42B9A9B38EB2139F52FD80B94EB8F1B847F5BC18ECD11DB8433CCABD6DAEA8D49E99C31D350EAFDAACB317BB3E14408BF66FC528EA6910C26B7E1A625BBC728711ADC406678A592B428A68BC3E54D155740563EF32107E6C5936A62C02D5975A6FA4CF8FB"/>
            <p:cNvSpPr txBox="1"/>
            <p:nvPr/>
          </p:nvSpPr>
          <p:spPr>
            <a:xfrm>
              <a:off x="5601949" y="2785873"/>
              <a:ext cx="755335" cy="646331"/>
            </a:xfrm>
            <a:prstGeom prst="rect">
              <a:avLst/>
            </a:prstGeom>
            <a:noFill/>
          </p:spPr>
          <p:txBody>
            <a:bodyPr wrap="none" rtlCol="0">
              <a:spAutoFit/>
            </a:bodyPr>
            <a:lstStyle/>
            <a:p>
              <a:pPr lvl="0" algn="ctr"/>
              <a:r>
                <a:rPr lang="en-US" altLang="zh-CN" sz="3600" b="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02</a:t>
              </a:r>
              <a:endParaRPr lang="en-US" altLang="zh-CN" sz="3600" b="1"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grpSp>
      <p:grpSp>
        <p:nvGrpSpPr>
          <p:cNvPr id="16" name="组合 15"/>
          <p:cNvGrpSpPr/>
          <p:nvPr/>
        </p:nvGrpSpPr>
        <p:grpSpPr>
          <a:xfrm>
            <a:off x="6439135" y="4563593"/>
            <a:ext cx="4987309" cy="750100"/>
            <a:chOff x="5625625" y="5046909"/>
            <a:chExt cx="4987309" cy="750100"/>
          </a:xfrm>
        </p:grpSpPr>
        <p:sp>
          <p:nvSpPr>
            <p:cNvPr id="18" name="AutoShape 2" descr="e7d195523061f1c0220a3acd2f99070e22f7f2176c6c61f4AB5BC6AF3DF28E09514168BD2F6654DA4347BEC42B9A9B38EB2139F52FD80B94EB8F1B847F5BC18ECD11DB8433CCABD6DAEA8D49E99C31D3DFA65C87AB47BEF22E7091100B95F7EB9063B311ACF53306D85C27B5A91A374FC8D0A47885948E52CC1AF70D740300A5601AB3F19CEEC2D4"/>
            <p:cNvSpPr/>
            <p:nvPr/>
          </p:nvSpPr>
          <p:spPr bwMode="auto">
            <a:xfrm>
              <a:off x="6845136" y="5275516"/>
              <a:ext cx="3767798" cy="33804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p:spPr>
          <p:txBody>
            <a:bodyPr wrap="square" lIns="0" tIns="0" rIns="0" bIns="0">
              <a:spAutoFit/>
            </a:bodyPr>
            <a:lstStyle>
              <a:lvl1pPr>
                <a:defRPr sz="7600">
                  <a:solidFill>
                    <a:srgbClr val="777776"/>
                  </a:solidFill>
                  <a:latin typeface="Open Sans" panose="020B0606030504020204" pitchFamily="34" charset="0"/>
                  <a:cs typeface="Open Sans" panose="020B0606030504020204" pitchFamily="34" charset="0"/>
                  <a:sym typeface="Open Sans" panose="020B0606030504020204" pitchFamily="34" charset="0"/>
                </a:defRPr>
              </a:lvl1pPr>
              <a:lvl2pPr>
                <a:defRPr sz="7600">
                  <a:solidFill>
                    <a:srgbClr val="777776"/>
                  </a:solidFill>
                  <a:latin typeface="Open Sans" panose="020B0606030504020204" pitchFamily="34" charset="0"/>
                  <a:cs typeface="Open Sans" panose="020B0606030504020204" pitchFamily="34" charset="0"/>
                  <a:sym typeface="Open Sans" panose="020B0606030504020204" pitchFamily="34" charset="0"/>
                </a:defRPr>
              </a:lvl2pPr>
              <a:lvl3pPr>
                <a:defRPr sz="7600">
                  <a:solidFill>
                    <a:srgbClr val="777776"/>
                  </a:solidFill>
                  <a:latin typeface="Open Sans" panose="020B0606030504020204" pitchFamily="34" charset="0"/>
                  <a:cs typeface="Open Sans" panose="020B0606030504020204" pitchFamily="34" charset="0"/>
                  <a:sym typeface="Open Sans" panose="020B0606030504020204" pitchFamily="34" charset="0"/>
                </a:defRPr>
              </a:lvl3pPr>
              <a:lvl4pPr>
                <a:defRPr sz="7600">
                  <a:solidFill>
                    <a:srgbClr val="777776"/>
                  </a:solidFill>
                  <a:latin typeface="Open Sans" panose="020B0606030504020204" pitchFamily="34" charset="0"/>
                  <a:cs typeface="Open Sans" panose="020B0606030504020204" pitchFamily="34" charset="0"/>
                  <a:sym typeface="Open Sans" panose="020B0606030504020204" pitchFamily="34" charset="0"/>
                </a:defRPr>
              </a:lvl4pPr>
              <a:lvl5pPr>
                <a:defRPr sz="7600">
                  <a:solidFill>
                    <a:srgbClr val="777776"/>
                  </a:solidFill>
                  <a:latin typeface="Open Sans" panose="020B0606030504020204" pitchFamily="34" charset="0"/>
                  <a:cs typeface="Open Sans" panose="020B0606030504020204" pitchFamily="34" charset="0"/>
                  <a:sym typeface="Open Sans" panose="020B0606030504020204" pitchFamily="34" charset="0"/>
                </a:defRPr>
              </a:lvl5pPr>
              <a:lvl6pPr marL="3924300" indent="-927100" algn="ctr" defTabSz="825500" fontAlgn="base" hangingPunct="0">
                <a:lnSpc>
                  <a:spcPct val="90000"/>
                </a:lnSpc>
                <a:spcBef>
                  <a:spcPct val="0"/>
                </a:spcBef>
                <a:spcAft>
                  <a:spcPct val="0"/>
                </a:spcAft>
                <a:buSzPct val="75000"/>
                <a:buChar char="•"/>
                <a:defRPr sz="7600">
                  <a:solidFill>
                    <a:srgbClr val="777776"/>
                  </a:solidFill>
                  <a:latin typeface="Open Sans" panose="020B0606030504020204" pitchFamily="34" charset="0"/>
                  <a:cs typeface="Open Sans" panose="020B0606030504020204" pitchFamily="34" charset="0"/>
                  <a:sym typeface="Open Sans" panose="020B0606030504020204" pitchFamily="34" charset="0"/>
                </a:defRPr>
              </a:lvl6pPr>
              <a:lvl7pPr marL="4381500" indent="-927100" algn="ctr" defTabSz="825500" fontAlgn="base" hangingPunct="0">
                <a:lnSpc>
                  <a:spcPct val="90000"/>
                </a:lnSpc>
                <a:spcBef>
                  <a:spcPct val="0"/>
                </a:spcBef>
                <a:spcAft>
                  <a:spcPct val="0"/>
                </a:spcAft>
                <a:buSzPct val="75000"/>
                <a:buChar char="•"/>
                <a:defRPr sz="7600">
                  <a:solidFill>
                    <a:srgbClr val="777776"/>
                  </a:solidFill>
                  <a:latin typeface="Open Sans" panose="020B0606030504020204" pitchFamily="34" charset="0"/>
                  <a:cs typeface="Open Sans" panose="020B0606030504020204" pitchFamily="34" charset="0"/>
                  <a:sym typeface="Open Sans" panose="020B0606030504020204" pitchFamily="34" charset="0"/>
                </a:defRPr>
              </a:lvl7pPr>
              <a:lvl8pPr marL="4838700" indent="-927100" algn="ctr" defTabSz="825500" fontAlgn="base" hangingPunct="0">
                <a:lnSpc>
                  <a:spcPct val="90000"/>
                </a:lnSpc>
                <a:spcBef>
                  <a:spcPct val="0"/>
                </a:spcBef>
                <a:spcAft>
                  <a:spcPct val="0"/>
                </a:spcAft>
                <a:buSzPct val="75000"/>
                <a:buChar char="•"/>
                <a:defRPr sz="7600">
                  <a:solidFill>
                    <a:srgbClr val="777776"/>
                  </a:solidFill>
                  <a:latin typeface="Open Sans" panose="020B0606030504020204" pitchFamily="34" charset="0"/>
                  <a:cs typeface="Open Sans" panose="020B0606030504020204" pitchFamily="34" charset="0"/>
                  <a:sym typeface="Open Sans" panose="020B0606030504020204" pitchFamily="34" charset="0"/>
                </a:defRPr>
              </a:lvl8pPr>
              <a:lvl9pPr marL="5295900" indent="-927100" algn="ctr" defTabSz="825500" fontAlgn="base" hangingPunct="0">
                <a:lnSpc>
                  <a:spcPct val="90000"/>
                </a:lnSpc>
                <a:spcBef>
                  <a:spcPct val="0"/>
                </a:spcBef>
                <a:spcAft>
                  <a:spcPct val="0"/>
                </a:spcAft>
                <a:buSzPct val="75000"/>
                <a:buChar char="•"/>
                <a:defRPr sz="7600">
                  <a:solidFill>
                    <a:srgbClr val="777776"/>
                  </a:solidFill>
                  <a:latin typeface="Open Sans" panose="020B0606030504020204" pitchFamily="34" charset="0"/>
                  <a:cs typeface="Open Sans" panose="020B0606030504020204" pitchFamily="34" charset="0"/>
                  <a:sym typeface="Open Sans" panose="020B0606030504020204" pitchFamily="34" charset="0"/>
                </a:defRPr>
              </a:lvl9pPr>
            </a:lstStyle>
            <a:p>
              <a:pPr>
                <a:lnSpc>
                  <a:spcPct val="120000"/>
                </a:lnSpc>
              </a:pPr>
              <a:r>
                <a:rPr lang="en-US" altLang="zh-CN" sz="2000" b="1"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Frontend view (worker view) </a:t>
              </a:r>
            </a:p>
          </p:txBody>
        </p:sp>
        <p:sp>
          <p:nvSpPr>
            <p:cNvPr id="21" name="文本框 20" descr="e7d195523061f1c0220a3acd2f99070e22f7f2176c6c61f4AB5BC6AF3DF28E09514168BD2F6654DA4347BEC42B9A9B38EB2139F52FD80B94EB8F1B847F5BC18ECD11DB8433CCABD6DAEA8D49E99C31D350EAFDAACB317BB3E14408BF66FC528EA6910C26B7E1A625BBC728711ADC406678A592B428A68BC3E54D155740563EF32107E6C5936A62C02D5975A6FA4CF8FB"/>
            <p:cNvSpPr txBox="1"/>
            <p:nvPr/>
          </p:nvSpPr>
          <p:spPr>
            <a:xfrm>
              <a:off x="5625625" y="5150678"/>
              <a:ext cx="755335" cy="646331"/>
            </a:xfrm>
            <a:prstGeom prst="rect">
              <a:avLst/>
            </a:prstGeom>
            <a:noFill/>
          </p:spPr>
          <p:txBody>
            <a:bodyPr wrap="none" rtlCol="0">
              <a:spAutoFit/>
            </a:bodyPr>
            <a:lstStyle/>
            <a:p>
              <a:pPr lvl="0" algn="ctr"/>
              <a:r>
                <a:rPr lang="en-US" altLang="zh-CN" sz="3600" b="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04</a:t>
              </a:r>
              <a:endParaRPr lang="en-US" altLang="zh-CN" sz="3600" b="1"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cxnSp>
          <p:nvCxnSpPr>
            <p:cNvPr id="22" name="直接连接符 21" descr="e7d195523061f1c0220a3acd2f99070e22f7f2176c6c61f4AB5BC6AF3DF28E09514168BD2F6654DA4347BEC42B9A9B38EB2139F52FD80B94EB8F1B847F5BC18ECD11DB8433CCABD6DAEA8D49E99C31D30DD985C7E7F6586801F1A9D4A6731C7B808AD6DE936560B66AF9ABAFD27B4F14F2216738F2BDCF8E8980047CD5FC5117A8630BC284B82A52"/>
            <p:cNvCxnSpPr/>
            <p:nvPr/>
          </p:nvCxnSpPr>
          <p:spPr>
            <a:xfrm>
              <a:off x="6599172" y="5046909"/>
              <a:ext cx="0" cy="750100"/>
            </a:xfrm>
            <a:prstGeom prst="line">
              <a:avLst/>
            </a:prstGeom>
            <a:ln w="25400">
              <a:solidFill>
                <a:srgbClr val="27AAE1"/>
              </a:solidFill>
            </a:ln>
          </p:spPr>
          <p:style>
            <a:lnRef idx="1">
              <a:schemeClr val="accent1"/>
            </a:lnRef>
            <a:fillRef idx="0">
              <a:schemeClr val="accent1"/>
            </a:fillRef>
            <a:effectRef idx="0">
              <a:schemeClr val="accent1"/>
            </a:effectRef>
            <a:fontRef idx="minor">
              <a:schemeClr val="tx1"/>
            </a:fontRef>
          </p:style>
        </p:cxnSp>
      </p:grpSp>
      <p:grpSp>
        <p:nvGrpSpPr>
          <p:cNvPr id="23" name="组合 22"/>
          <p:cNvGrpSpPr/>
          <p:nvPr/>
        </p:nvGrpSpPr>
        <p:grpSpPr>
          <a:xfrm>
            <a:off x="6439135" y="1371953"/>
            <a:ext cx="5221185" cy="750100"/>
            <a:chOff x="5608243" y="2772658"/>
            <a:chExt cx="5221185" cy="750100"/>
          </a:xfrm>
        </p:grpSpPr>
        <p:sp>
          <p:nvSpPr>
            <p:cNvPr id="25" name="AutoShape 2" descr="e7d195523061f1c0220a3acd2f99070e22f7f2176c6c61f4AB5BC6AF3DF28E09514168BD2F6654DA4347BEC42B9A9B38EB2139F52FD80B94EB8F1B847F5BC18ECD11DB8433CCABD6DAEA8D49E99C31D3DFA65C87AB47BEF22E7091100B95F7EB9063B311ACF53306D85C27B5A91A374FC8D0A47885948E52CC1AF70D740300A5601AB3F19CEEC2D4"/>
            <p:cNvSpPr/>
            <p:nvPr/>
          </p:nvSpPr>
          <p:spPr bwMode="auto">
            <a:xfrm>
              <a:off x="6793807" y="3022200"/>
              <a:ext cx="4035621" cy="33804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p:spPr>
          <p:txBody>
            <a:bodyPr wrap="square" lIns="0" tIns="0" rIns="0" bIns="0">
              <a:spAutoFit/>
            </a:bodyPr>
            <a:lstStyle>
              <a:lvl1pPr>
                <a:defRPr sz="7600">
                  <a:solidFill>
                    <a:srgbClr val="777776"/>
                  </a:solidFill>
                  <a:latin typeface="Open Sans" panose="020B0606030504020204" pitchFamily="34" charset="0"/>
                  <a:cs typeface="Open Sans" panose="020B0606030504020204" pitchFamily="34" charset="0"/>
                  <a:sym typeface="Open Sans" panose="020B0606030504020204" pitchFamily="34" charset="0"/>
                </a:defRPr>
              </a:lvl1pPr>
              <a:lvl2pPr>
                <a:defRPr sz="7600">
                  <a:solidFill>
                    <a:srgbClr val="777776"/>
                  </a:solidFill>
                  <a:latin typeface="Open Sans" panose="020B0606030504020204" pitchFamily="34" charset="0"/>
                  <a:cs typeface="Open Sans" panose="020B0606030504020204" pitchFamily="34" charset="0"/>
                  <a:sym typeface="Open Sans" panose="020B0606030504020204" pitchFamily="34" charset="0"/>
                </a:defRPr>
              </a:lvl2pPr>
              <a:lvl3pPr>
                <a:defRPr sz="7600">
                  <a:solidFill>
                    <a:srgbClr val="777776"/>
                  </a:solidFill>
                  <a:latin typeface="Open Sans" panose="020B0606030504020204" pitchFamily="34" charset="0"/>
                  <a:cs typeface="Open Sans" panose="020B0606030504020204" pitchFamily="34" charset="0"/>
                  <a:sym typeface="Open Sans" panose="020B0606030504020204" pitchFamily="34" charset="0"/>
                </a:defRPr>
              </a:lvl3pPr>
              <a:lvl4pPr>
                <a:defRPr sz="7600">
                  <a:solidFill>
                    <a:srgbClr val="777776"/>
                  </a:solidFill>
                  <a:latin typeface="Open Sans" panose="020B0606030504020204" pitchFamily="34" charset="0"/>
                  <a:cs typeface="Open Sans" panose="020B0606030504020204" pitchFamily="34" charset="0"/>
                  <a:sym typeface="Open Sans" panose="020B0606030504020204" pitchFamily="34" charset="0"/>
                </a:defRPr>
              </a:lvl4pPr>
              <a:lvl5pPr>
                <a:defRPr sz="7600">
                  <a:solidFill>
                    <a:srgbClr val="777776"/>
                  </a:solidFill>
                  <a:latin typeface="Open Sans" panose="020B0606030504020204" pitchFamily="34" charset="0"/>
                  <a:cs typeface="Open Sans" panose="020B0606030504020204" pitchFamily="34" charset="0"/>
                  <a:sym typeface="Open Sans" panose="020B0606030504020204" pitchFamily="34" charset="0"/>
                </a:defRPr>
              </a:lvl5pPr>
              <a:lvl6pPr marL="3924300" indent="-927100" algn="ctr" defTabSz="825500" fontAlgn="base" hangingPunct="0">
                <a:lnSpc>
                  <a:spcPct val="90000"/>
                </a:lnSpc>
                <a:spcBef>
                  <a:spcPct val="0"/>
                </a:spcBef>
                <a:spcAft>
                  <a:spcPct val="0"/>
                </a:spcAft>
                <a:buSzPct val="75000"/>
                <a:buChar char="•"/>
                <a:defRPr sz="7600">
                  <a:solidFill>
                    <a:srgbClr val="777776"/>
                  </a:solidFill>
                  <a:latin typeface="Open Sans" panose="020B0606030504020204" pitchFamily="34" charset="0"/>
                  <a:cs typeface="Open Sans" panose="020B0606030504020204" pitchFamily="34" charset="0"/>
                  <a:sym typeface="Open Sans" panose="020B0606030504020204" pitchFamily="34" charset="0"/>
                </a:defRPr>
              </a:lvl6pPr>
              <a:lvl7pPr marL="4381500" indent="-927100" algn="ctr" defTabSz="825500" fontAlgn="base" hangingPunct="0">
                <a:lnSpc>
                  <a:spcPct val="90000"/>
                </a:lnSpc>
                <a:spcBef>
                  <a:spcPct val="0"/>
                </a:spcBef>
                <a:spcAft>
                  <a:spcPct val="0"/>
                </a:spcAft>
                <a:buSzPct val="75000"/>
                <a:buChar char="•"/>
                <a:defRPr sz="7600">
                  <a:solidFill>
                    <a:srgbClr val="777776"/>
                  </a:solidFill>
                  <a:latin typeface="Open Sans" panose="020B0606030504020204" pitchFamily="34" charset="0"/>
                  <a:cs typeface="Open Sans" panose="020B0606030504020204" pitchFamily="34" charset="0"/>
                  <a:sym typeface="Open Sans" panose="020B0606030504020204" pitchFamily="34" charset="0"/>
                </a:defRPr>
              </a:lvl7pPr>
              <a:lvl8pPr marL="4838700" indent="-927100" algn="ctr" defTabSz="825500" fontAlgn="base" hangingPunct="0">
                <a:lnSpc>
                  <a:spcPct val="90000"/>
                </a:lnSpc>
                <a:spcBef>
                  <a:spcPct val="0"/>
                </a:spcBef>
                <a:spcAft>
                  <a:spcPct val="0"/>
                </a:spcAft>
                <a:buSzPct val="75000"/>
                <a:buChar char="•"/>
                <a:defRPr sz="7600">
                  <a:solidFill>
                    <a:srgbClr val="777776"/>
                  </a:solidFill>
                  <a:latin typeface="Open Sans" panose="020B0606030504020204" pitchFamily="34" charset="0"/>
                  <a:cs typeface="Open Sans" panose="020B0606030504020204" pitchFamily="34" charset="0"/>
                  <a:sym typeface="Open Sans" panose="020B0606030504020204" pitchFamily="34" charset="0"/>
                </a:defRPr>
              </a:lvl8pPr>
              <a:lvl9pPr marL="5295900" indent="-927100" algn="ctr" defTabSz="825500" fontAlgn="base" hangingPunct="0">
                <a:lnSpc>
                  <a:spcPct val="90000"/>
                </a:lnSpc>
                <a:spcBef>
                  <a:spcPct val="0"/>
                </a:spcBef>
                <a:spcAft>
                  <a:spcPct val="0"/>
                </a:spcAft>
                <a:buSzPct val="75000"/>
                <a:buChar char="•"/>
                <a:defRPr sz="7600">
                  <a:solidFill>
                    <a:srgbClr val="777776"/>
                  </a:solidFill>
                  <a:latin typeface="Open Sans" panose="020B0606030504020204" pitchFamily="34" charset="0"/>
                  <a:cs typeface="Open Sans" panose="020B0606030504020204" pitchFamily="34" charset="0"/>
                  <a:sym typeface="Open Sans" panose="020B0606030504020204" pitchFamily="34" charset="0"/>
                </a:defRPr>
              </a:lvl9pPr>
            </a:lstStyle>
            <a:p>
              <a:pPr>
                <a:lnSpc>
                  <a:spcPct val="120000"/>
                </a:lnSpc>
              </a:pPr>
              <a:r>
                <a:rPr lang="en-US" altLang="zh-CN" sz="2000" b="1"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Member View</a:t>
              </a:r>
            </a:p>
          </p:txBody>
        </p:sp>
        <p:cxnSp>
          <p:nvCxnSpPr>
            <p:cNvPr id="26" name="直接连接符 25" descr="e7d195523061f1c0220a3acd2f99070e22f7f2176c6c61f4AB5BC6AF3DF28E09514168BD2F6654DA4347BEC42B9A9B38EB2139F52FD80B94EB8F1B847F5BC18ECD11DB8433CCABD6DAEA8D49E99C31D30DD985C7E7F6586801F1A9D4A6731C7B808AD6DE936560B66AF9ABAFD27B4F14F2216738F2BDCF8E8980047CD5FC5117A8630BC284B82A52"/>
            <p:cNvCxnSpPr/>
            <p:nvPr/>
          </p:nvCxnSpPr>
          <p:spPr>
            <a:xfrm>
              <a:off x="6599172" y="2772658"/>
              <a:ext cx="0" cy="750100"/>
            </a:xfrm>
            <a:prstGeom prst="line">
              <a:avLst/>
            </a:prstGeom>
            <a:ln w="25400">
              <a:solidFill>
                <a:srgbClr val="27AAE1"/>
              </a:solidFill>
            </a:ln>
          </p:spPr>
          <p:style>
            <a:lnRef idx="1">
              <a:schemeClr val="accent1"/>
            </a:lnRef>
            <a:fillRef idx="0">
              <a:schemeClr val="accent1"/>
            </a:fillRef>
            <a:effectRef idx="0">
              <a:schemeClr val="accent1"/>
            </a:effectRef>
            <a:fontRef idx="minor">
              <a:schemeClr val="tx1"/>
            </a:fontRef>
          </p:style>
        </p:cxnSp>
        <p:sp>
          <p:nvSpPr>
            <p:cNvPr id="27" name="文本框 26" descr="e7d195523061f1c0220a3acd2f99070e22f7f2176c6c61f4AB5BC6AF3DF28E09514168BD2F6654DA4347BEC42B9A9B38EB2139F52FD80B94EB8F1B847F5BC18ECD11DB8433CCABD6DAEA8D49E99C31D350EAFDAACB317BB3E14408BF66FC528EA6910C26B7E1A625BBC728711ADC406678A592B428A68BC3E54D155740563EF32107E6C5936A62C02D5975A6FA4CF8FB"/>
            <p:cNvSpPr txBox="1"/>
            <p:nvPr/>
          </p:nvSpPr>
          <p:spPr>
            <a:xfrm>
              <a:off x="5608243" y="2876416"/>
              <a:ext cx="755335" cy="646331"/>
            </a:xfrm>
            <a:prstGeom prst="rect">
              <a:avLst/>
            </a:prstGeom>
            <a:noFill/>
          </p:spPr>
          <p:txBody>
            <a:bodyPr wrap="none" rtlCol="0">
              <a:spAutoFit/>
            </a:bodyPr>
            <a:lstStyle/>
            <a:p>
              <a:pPr algn="ctr"/>
              <a:r>
                <a:rPr lang="en-US" altLang="zh-CN" sz="3600" b="1"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03</a:t>
              </a:r>
            </a:p>
          </p:txBody>
        </p:sp>
      </p:grpSp>
      <p:sp>
        <p:nvSpPr>
          <p:cNvPr id="31" name="矩形 30"/>
          <p:cNvSpPr/>
          <p:nvPr/>
        </p:nvSpPr>
        <p:spPr>
          <a:xfrm>
            <a:off x="0" y="6052457"/>
            <a:ext cx="12192000" cy="805543"/>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2" name="Picture 6" descr="D:\魏倩\素材库\杂素材\微邦logo.png"/>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8816983" y="6310664"/>
            <a:ext cx="2865750" cy="289128"/>
          </a:xfrm>
          <a:prstGeom prst="rect">
            <a:avLst/>
          </a:prstGeom>
          <a:noFill/>
        </p:spPr>
      </p:pic>
      <p:pic>
        <p:nvPicPr>
          <p:cNvPr id="34" name="图片 33"/>
          <p:cNvPicPr>
            <a:picLocks noChangeAspect="1"/>
          </p:cNvPicPr>
          <p:nvPr/>
        </p:nvPicPr>
        <p:blipFill rotWithShape="1">
          <a:blip r:embed="rId4" cstate="print">
            <a:extLst>
              <a:ext uri="{28A0092B-C50C-407E-A947-70E740481C1C}">
                <a14:useLocalDpi xmlns:a14="http://schemas.microsoft.com/office/drawing/2010/main" val="0"/>
              </a:ext>
            </a:extLst>
          </a:blip>
          <a:srcRect l="7581" r="9462"/>
          <a:stretch>
            <a:fillRect/>
          </a:stretch>
        </p:blipFill>
        <p:spPr>
          <a:xfrm>
            <a:off x="493818" y="1290545"/>
            <a:ext cx="5735617" cy="3889124"/>
          </a:xfrm>
          <a:prstGeom prst="rect">
            <a:avLst/>
          </a:prstGeom>
          <a:ln>
            <a:solidFill>
              <a:schemeClr val="tx1"/>
            </a:solidFill>
          </a:ln>
        </p:spPr>
      </p:pic>
      <p:grpSp>
        <p:nvGrpSpPr>
          <p:cNvPr id="28" name="组合 10"/>
          <p:cNvGrpSpPr/>
          <p:nvPr/>
        </p:nvGrpSpPr>
        <p:grpSpPr>
          <a:xfrm>
            <a:off x="6423002" y="3539607"/>
            <a:ext cx="5164930" cy="750100"/>
            <a:chOff x="5614277" y="3689285"/>
            <a:chExt cx="5164930" cy="750100"/>
          </a:xfrm>
        </p:grpSpPr>
        <p:sp>
          <p:nvSpPr>
            <p:cNvPr id="33" name="AutoShape 2" descr="e7d195523061f1c0220a3acd2f99070e22f7f2176c6c61f4AB5BC6AF3DF28E09514168BD2F6654DA4347BEC42B9A9B38EB2139F52FD80B94EB8F1B847F5BC18ECD11DB8433CCABD6DAEA8D49E99C31D3DFA65C87AB47BEF22E7091100B95F7EB9063B311ACF53306D85C27B5A91A374FC8D0A47885948E52CC1AF70D740300A5601AB3F19CEEC2D4"/>
            <p:cNvSpPr/>
            <p:nvPr/>
          </p:nvSpPr>
          <p:spPr bwMode="auto">
            <a:xfrm>
              <a:off x="6849921" y="3895313"/>
              <a:ext cx="3929286" cy="33804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p:spPr>
          <p:txBody>
            <a:bodyPr wrap="square" lIns="0" tIns="0" rIns="0" bIns="0">
              <a:spAutoFit/>
            </a:bodyPr>
            <a:lstStyle>
              <a:lvl1pPr>
                <a:defRPr sz="7600">
                  <a:solidFill>
                    <a:srgbClr val="777776"/>
                  </a:solidFill>
                  <a:latin typeface="Open Sans" panose="020B0606030504020204" pitchFamily="34" charset="0"/>
                  <a:cs typeface="Open Sans" panose="020B0606030504020204" pitchFamily="34" charset="0"/>
                  <a:sym typeface="Open Sans" panose="020B0606030504020204" pitchFamily="34" charset="0"/>
                </a:defRPr>
              </a:lvl1pPr>
              <a:lvl2pPr>
                <a:defRPr sz="7600">
                  <a:solidFill>
                    <a:srgbClr val="777776"/>
                  </a:solidFill>
                  <a:latin typeface="Open Sans" panose="020B0606030504020204" pitchFamily="34" charset="0"/>
                  <a:cs typeface="Open Sans" panose="020B0606030504020204" pitchFamily="34" charset="0"/>
                  <a:sym typeface="Open Sans" panose="020B0606030504020204" pitchFamily="34" charset="0"/>
                </a:defRPr>
              </a:lvl2pPr>
              <a:lvl3pPr>
                <a:defRPr sz="7600">
                  <a:solidFill>
                    <a:srgbClr val="777776"/>
                  </a:solidFill>
                  <a:latin typeface="Open Sans" panose="020B0606030504020204" pitchFamily="34" charset="0"/>
                  <a:cs typeface="Open Sans" panose="020B0606030504020204" pitchFamily="34" charset="0"/>
                  <a:sym typeface="Open Sans" panose="020B0606030504020204" pitchFamily="34" charset="0"/>
                </a:defRPr>
              </a:lvl3pPr>
              <a:lvl4pPr>
                <a:defRPr sz="7600">
                  <a:solidFill>
                    <a:srgbClr val="777776"/>
                  </a:solidFill>
                  <a:latin typeface="Open Sans" panose="020B0606030504020204" pitchFamily="34" charset="0"/>
                  <a:cs typeface="Open Sans" panose="020B0606030504020204" pitchFamily="34" charset="0"/>
                  <a:sym typeface="Open Sans" panose="020B0606030504020204" pitchFamily="34" charset="0"/>
                </a:defRPr>
              </a:lvl4pPr>
              <a:lvl5pPr>
                <a:defRPr sz="7600">
                  <a:solidFill>
                    <a:srgbClr val="777776"/>
                  </a:solidFill>
                  <a:latin typeface="Open Sans" panose="020B0606030504020204" pitchFamily="34" charset="0"/>
                  <a:cs typeface="Open Sans" panose="020B0606030504020204" pitchFamily="34" charset="0"/>
                  <a:sym typeface="Open Sans" panose="020B0606030504020204" pitchFamily="34" charset="0"/>
                </a:defRPr>
              </a:lvl5pPr>
              <a:lvl6pPr marL="3924300" indent="-927100" algn="ctr" defTabSz="825500" fontAlgn="base" hangingPunct="0">
                <a:lnSpc>
                  <a:spcPct val="90000"/>
                </a:lnSpc>
                <a:spcBef>
                  <a:spcPct val="0"/>
                </a:spcBef>
                <a:spcAft>
                  <a:spcPct val="0"/>
                </a:spcAft>
                <a:buSzPct val="75000"/>
                <a:buChar char="•"/>
                <a:defRPr sz="7600">
                  <a:solidFill>
                    <a:srgbClr val="777776"/>
                  </a:solidFill>
                  <a:latin typeface="Open Sans" panose="020B0606030504020204" pitchFamily="34" charset="0"/>
                  <a:cs typeface="Open Sans" panose="020B0606030504020204" pitchFamily="34" charset="0"/>
                  <a:sym typeface="Open Sans" panose="020B0606030504020204" pitchFamily="34" charset="0"/>
                </a:defRPr>
              </a:lvl6pPr>
              <a:lvl7pPr marL="4381500" indent="-927100" algn="ctr" defTabSz="825500" fontAlgn="base" hangingPunct="0">
                <a:lnSpc>
                  <a:spcPct val="90000"/>
                </a:lnSpc>
                <a:spcBef>
                  <a:spcPct val="0"/>
                </a:spcBef>
                <a:spcAft>
                  <a:spcPct val="0"/>
                </a:spcAft>
                <a:buSzPct val="75000"/>
                <a:buChar char="•"/>
                <a:defRPr sz="7600">
                  <a:solidFill>
                    <a:srgbClr val="777776"/>
                  </a:solidFill>
                  <a:latin typeface="Open Sans" panose="020B0606030504020204" pitchFamily="34" charset="0"/>
                  <a:cs typeface="Open Sans" panose="020B0606030504020204" pitchFamily="34" charset="0"/>
                  <a:sym typeface="Open Sans" panose="020B0606030504020204" pitchFamily="34" charset="0"/>
                </a:defRPr>
              </a:lvl7pPr>
              <a:lvl8pPr marL="4838700" indent="-927100" algn="ctr" defTabSz="825500" fontAlgn="base" hangingPunct="0">
                <a:lnSpc>
                  <a:spcPct val="90000"/>
                </a:lnSpc>
                <a:spcBef>
                  <a:spcPct val="0"/>
                </a:spcBef>
                <a:spcAft>
                  <a:spcPct val="0"/>
                </a:spcAft>
                <a:buSzPct val="75000"/>
                <a:buChar char="•"/>
                <a:defRPr sz="7600">
                  <a:solidFill>
                    <a:srgbClr val="777776"/>
                  </a:solidFill>
                  <a:latin typeface="Open Sans" panose="020B0606030504020204" pitchFamily="34" charset="0"/>
                  <a:cs typeface="Open Sans" panose="020B0606030504020204" pitchFamily="34" charset="0"/>
                  <a:sym typeface="Open Sans" panose="020B0606030504020204" pitchFamily="34" charset="0"/>
                </a:defRPr>
              </a:lvl8pPr>
              <a:lvl9pPr marL="5295900" indent="-927100" algn="ctr" defTabSz="825500" fontAlgn="base" hangingPunct="0">
                <a:lnSpc>
                  <a:spcPct val="90000"/>
                </a:lnSpc>
                <a:spcBef>
                  <a:spcPct val="0"/>
                </a:spcBef>
                <a:spcAft>
                  <a:spcPct val="0"/>
                </a:spcAft>
                <a:buSzPct val="75000"/>
                <a:buChar char="•"/>
                <a:defRPr sz="7600">
                  <a:solidFill>
                    <a:srgbClr val="777776"/>
                  </a:solidFill>
                  <a:latin typeface="Open Sans" panose="020B0606030504020204" pitchFamily="34" charset="0"/>
                  <a:cs typeface="Open Sans" panose="020B0606030504020204" pitchFamily="34" charset="0"/>
                  <a:sym typeface="Open Sans" panose="020B0606030504020204" pitchFamily="34" charset="0"/>
                </a:defRPr>
              </a:lvl9pPr>
            </a:lstStyle>
            <a:p>
              <a:pPr>
                <a:lnSpc>
                  <a:spcPct val="120000"/>
                </a:lnSpc>
              </a:pPr>
              <a:r>
                <a:rPr lang="en-US" altLang="zh-CN" sz="2000" b="1"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RBA and NGO View</a:t>
              </a:r>
            </a:p>
          </p:txBody>
        </p:sp>
        <p:sp>
          <p:nvSpPr>
            <p:cNvPr id="36" name="文本框 35" descr="e7d195523061f1c0220a3acd2f99070e22f7f2176c6c61f4AB5BC6AF3DF28E09514168BD2F6654DA4347BEC42B9A9B38EB2139F52FD80B94EB8F1B847F5BC18ECD11DB8433CCABD6DAEA8D49E99C31D350EAFDAACB317BB3E14408BF66FC528EA6910C26B7E1A625BBC728711ADC406678A592B428A68BC3E54D155740563EF32107E6C5936A62C02D5975A6FA4CF8FB"/>
            <p:cNvSpPr txBox="1"/>
            <p:nvPr/>
          </p:nvSpPr>
          <p:spPr>
            <a:xfrm>
              <a:off x="5614277" y="3741169"/>
              <a:ext cx="755335" cy="646331"/>
            </a:xfrm>
            <a:prstGeom prst="rect">
              <a:avLst/>
            </a:prstGeom>
            <a:noFill/>
          </p:spPr>
          <p:txBody>
            <a:bodyPr wrap="none" rtlCol="0">
              <a:spAutoFit/>
            </a:bodyPr>
            <a:lstStyle/>
            <a:p>
              <a:pPr lvl="0" algn="ctr"/>
              <a:r>
                <a:rPr lang="en-US" altLang="zh-CN" sz="3600" b="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03</a:t>
              </a:r>
              <a:endParaRPr lang="en-US" altLang="zh-CN" sz="3600" b="1"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cxnSp>
          <p:nvCxnSpPr>
            <p:cNvPr id="37" name="直接连接符 14" descr="e7d195523061f1c0220a3acd2f99070e22f7f2176c6c61f4AB5BC6AF3DF28E09514168BD2F6654DA4347BEC42B9A9B38EB2139F52FD80B94EB8F1B847F5BC18ECD11DB8433CCABD6DAEA8D49E99C31D30DD985C7E7F6586801F1A9D4A6731C7B808AD6DE936560B66AF9ABAFD27B4F14F2216738F2BDCF8E8980047CD5FC5117A8630BC284B82A52"/>
            <p:cNvCxnSpPr/>
            <p:nvPr/>
          </p:nvCxnSpPr>
          <p:spPr>
            <a:xfrm>
              <a:off x="6599172" y="3689285"/>
              <a:ext cx="0" cy="750100"/>
            </a:xfrm>
            <a:prstGeom prst="line">
              <a:avLst/>
            </a:prstGeom>
            <a:ln w="25400">
              <a:solidFill>
                <a:srgbClr val="27AAE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6052457"/>
            <a:ext cx="12192000" cy="805543"/>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 name="Picture 6" descr="D:\魏倩\素材库\杂素材\微邦logo.png"/>
          <p:cNvPicPr>
            <a:picLocks noChangeAspect="1" noChangeArrowheads="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8816983" y="6310664"/>
            <a:ext cx="2865750" cy="289128"/>
          </a:xfrm>
          <a:prstGeom prst="rect">
            <a:avLst/>
          </a:prstGeom>
          <a:noFill/>
        </p:spPr>
      </p:pic>
      <p:sp>
        <p:nvSpPr>
          <p:cNvPr id="5" name="文本框 4" descr="e7d195523061f1c0220a3acd2f99070e22f7f2176c6c61f4AB5BC6AF3DF28E09514168BD2F6654DA4347BEC42B9A9B38EB2139F52FD80B94EB8F1B847F5BC18ECD11DB8433CCABD6DAEA8D49E99C31D350EAFDAACB317BB3E14408BF66FC528EA6910C26B7E1A625BBC728711ADC406678A592B428A68BC3E54D155740563EF32107E6C5936A62C02D5975A6FA4CF8FB"/>
          <p:cNvSpPr txBox="1"/>
          <p:nvPr/>
        </p:nvSpPr>
        <p:spPr>
          <a:xfrm>
            <a:off x="3586269" y="2926130"/>
            <a:ext cx="7774457" cy="707886"/>
          </a:xfrm>
          <a:prstGeom prst="rect">
            <a:avLst/>
          </a:prstGeom>
          <a:noFill/>
        </p:spPr>
        <p:txBody>
          <a:bodyPr wrap="square" rtlCol="0">
            <a:spAutoFit/>
          </a:bodyPr>
          <a:lstStyle/>
          <a:p>
            <a:pPr>
              <a:defRPr/>
            </a:pPr>
            <a:r>
              <a:rPr lang="en-US" altLang="zh-CN" sz="4000" b="1" dirty="0">
                <a:solidFill>
                  <a:schemeClr val="tx1">
                    <a:lumMod val="75000"/>
                    <a:lumOff val="25000"/>
                  </a:schemeClr>
                </a:solidFill>
              </a:rPr>
              <a:t>RBA/NGO View  </a:t>
            </a:r>
            <a:endParaRPr lang="zh-CN" altLang="en-US" sz="4000" b="1" dirty="0">
              <a:solidFill>
                <a:schemeClr val="tx1">
                  <a:lumMod val="75000"/>
                  <a:lumOff val="25000"/>
                </a:schemeClr>
              </a:solidFill>
            </a:endParaRPr>
          </a:p>
        </p:txBody>
      </p:sp>
      <p:sp>
        <p:nvSpPr>
          <p:cNvPr id="6" name="矩形 5" descr="e7d195523061f1c0220a3acd2f99070e22f7f2176c6c61f4AB5BC6AF3DF28E09514168BD2F6654DA4347BEC42B9A9B38EB2139F52FD80B94EB8F1B847F5BC18ECD11DB8433CCABD6DAEA8D49E99C31D369F6504303A5EBA9AA7D9BFCD0479EF4CD7B356364031BDC6DE59B1A1172A168DE6D6605B65076ECD0EB005641EB56FE182B3012A54447CB14EF2DF2E6200829"/>
          <p:cNvSpPr/>
          <p:nvPr/>
        </p:nvSpPr>
        <p:spPr>
          <a:xfrm>
            <a:off x="3586270" y="2041154"/>
            <a:ext cx="1168910" cy="1015663"/>
          </a:xfrm>
          <a:prstGeom prst="rect">
            <a:avLst/>
          </a:prstGeom>
        </p:spPr>
        <p:txBody>
          <a:bodyPr wrap="none">
            <a:spAutoFit/>
          </a:bodyPr>
          <a:lstStyle/>
          <a:p>
            <a:r>
              <a:rPr lang="en-US" altLang="zh-CN" sz="6000" b="1" dirty="0">
                <a:solidFill>
                  <a:srgbClr val="27AAE1"/>
                </a:solidFill>
                <a:cs typeface="+mn-ea"/>
                <a:sym typeface="+mn-lt"/>
              </a:rPr>
              <a:t>01.</a:t>
            </a:r>
            <a:endParaRPr lang="zh-CN" altLang="en-US" sz="6000" b="1" dirty="0">
              <a:solidFill>
                <a:srgbClr val="27AAE1"/>
              </a:solidFill>
              <a:cs typeface="+mn-ea"/>
              <a:sym typeface="+mn-lt"/>
            </a:endParaRPr>
          </a:p>
        </p:txBody>
      </p:sp>
      <p:pic>
        <p:nvPicPr>
          <p:cNvPr id="120" name="图片 1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3999" y="138525"/>
            <a:ext cx="1254936" cy="790091"/>
          </a:xfrm>
          <a:prstGeom prst="rect">
            <a:avLst/>
          </a:prstGeom>
        </p:spPr>
      </p:pic>
      <p:sp>
        <p:nvSpPr>
          <p:cNvPr id="121" name="text-document_1939"/>
          <p:cNvSpPr>
            <a:spLocks noChangeAspect="1"/>
          </p:cNvSpPr>
          <p:nvPr/>
        </p:nvSpPr>
        <p:spPr bwMode="auto">
          <a:xfrm>
            <a:off x="2056089" y="2041154"/>
            <a:ext cx="1211527" cy="1546696"/>
          </a:xfrm>
          <a:custGeom>
            <a:avLst/>
            <a:gdLst>
              <a:gd name="connsiteX0" fmla="*/ 463701 w 463701"/>
              <a:gd name="connsiteY0" fmla="*/ 471517 h 591983"/>
              <a:gd name="connsiteX1" fmla="*/ 364616 w 463701"/>
              <a:gd name="connsiteY1" fmla="*/ 591983 h 591983"/>
              <a:gd name="connsiteX2" fmla="*/ 364616 w 463701"/>
              <a:gd name="connsiteY2" fmla="*/ 505936 h 591983"/>
              <a:gd name="connsiteX3" fmla="*/ 396209 w 463701"/>
              <a:gd name="connsiteY3" fmla="*/ 474385 h 591983"/>
              <a:gd name="connsiteX4" fmla="*/ 61731 w 463701"/>
              <a:gd name="connsiteY4" fmla="*/ 447212 h 591983"/>
              <a:gd name="connsiteX5" fmla="*/ 61731 w 463701"/>
              <a:gd name="connsiteY5" fmla="*/ 497380 h 591983"/>
              <a:gd name="connsiteX6" fmla="*/ 193807 w 463701"/>
              <a:gd name="connsiteY6" fmla="*/ 497380 h 591983"/>
              <a:gd name="connsiteX7" fmla="*/ 193807 w 463701"/>
              <a:gd name="connsiteY7" fmla="*/ 447212 h 591983"/>
              <a:gd name="connsiteX8" fmla="*/ 54553 w 463701"/>
              <a:gd name="connsiteY8" fmla="*/ 268041 h 591983"/>
              <a:gd name="connsiteX9" fmla="*/ 48811 w 463701"/>
              <a:gd name="connsiteY9" fmla="*/ 276641 h 591983"/>
              <a:gd name="connsiteX10" fmla="*/ 48811 w 463701"/>
              <a:gd name="connsiteY10" fmla="*/ 292408 h 591983"/>
              <a:gd name="connsiteX11" fmla="*/ 54553 w 463701"/>
              <a:gd name="connsiteY11" fmla="*/ 302442 h 591983"/>
              <a:gd name="connsiteX12" fmla="*/ 232569 w 463701"/>
              <a:gd name="connsiteY12" fmla="*/ 302442 h 591983"/>
              <a:gd name="connsiteX13" fmla="*/ 238311 w 463701"/>
              <a:gd name="connsiteY13" fmla="*/ 292408 h 591983"/>
              <a:gd name="connsiteX14" fmla="*/ 238311 w 463701"/>
              <a:gd name="connsiteY14" fmla="*/ 276641 h 591983"/>
              <a:gd name="connsiteX15" fmla="*/ 232569 w 463701"/>
              <a:gd name="connsiteY15" fmla="*/ 268041 h 591983"/>
              <a:gd name="connsiteX16" fmla="*/ 61731 w 463701"/>
              <a:gd name="connsiteY16" fmla="*/ 200672 h 591983"/>
              <a:gd name="connsiteX17" fmla="*/ 48811 w 463701"/>
              <a:gd name="connsiteY17" fmla="*/ 209272 h 591983"/>
              <a:gd name="connsiteX18" fmla="*/ 48811 w 463701"/>
              <a:gd name="connsiteY18" fmla="*/ 225040 h 591983"/>
              <a:gd name="connsiteX19" fmla="*/ 61731 w 463701"/>
              <a:gd name="connsiteY19" fmla="*/ 235073 h 591983"/>
              <a:gd name="connsiteX20" fmla="*/ 396228 w 463701"/>
              <a:gd name="connsiteY20" fmla="*/ 235073 h 591983"/>
              <a:gd name="connsiteX21" fmla="*/ 409148 w 463701"/>
              <a:gd name="connsiteY21" fmla="*/ 225040 h 591983"/>
              <a:gd name="connsiteX22" fmla="*/ 409148 w 463701"/>
              <a:gd name="connsiteY22" fmla="*/ 209272 h 591983"/>
              <a:gd name="connsiteX23" fmla="*/ 396228 w 463701"/>
              <a:gd name="connsiteY23" fmla="*/ 200672 h 591983"/>
              <a:gd name="connsiteX24" fmla="*/ 61731 w 463701"/>
              <a:gd name="connsiteY24" fmla="*/ 133304 h 591983"/>
              <a:gd name="connsiteX25" fmla="*/ 48811 w 463701"/>
              <a:gd name="connsiteY25" fmla="*/ 141904 h 591983"/>
              <a:gd name="connsiteX26" fmla="*/ 48811 w 463701"/>
              <a:gd name="connsiteY26" fmla="*/ 157671 h 591983"/>
              <a:gd name="connsiteX27" fmla="*/ 61731 w 463701"/>
              <a:gd name="connsiteY27" fmla="*/ 166271 h 591983"/>
              <a:gd name="connsiteX28" fmla="*/ 396228 w 463701"/>
              <a:gd name="connsiteY28" fmla="*/ 166271 h 591983"/>
              <a:gd name="connsiteX29" fmla="*/ 409148 w 463701"/>
              <a:gd name="connsiteY29" fmla="*/ 157671 h 591983"/>
              <a:gd name="connsiteX30" fmla="*/ 409148 w 463701"/>
              <a:gd name="connsiteY30" fmla="*/ 141904 h 591983"/>
              <a:gd name="connsiteX31" fmla="*/ 396228 w 463701"/>
              <a:gd name="connsiteY31" fmla="*/ 133304 h 591983"/>
              <a:gd name="connsiteX32" fmla="*/ 61731 w 463701"/>
              <a:gd name="connsiteY32" fmla="*/ 65935 h 591983"/>
              <a:gd name="connsiteX33" fmla="*/ 48811 w 463701"/>
              <a:gd name="connsiteY33" fmla="*/ 75969 h 591983"/>
              <a:gd name="connsiteX34" fmla="*/ 48811 w 463701"/>
              <a:gd name="connsiteY34" fmla="*/ 91736 h 591983"/>
              <a:gd name="connsiteX35" fmla="*/ 61731 w 463701"/>
              <a:gd name="connsiteY35" fmla="*/ 100336 h 591983"/>
              <a:gd name="connsiteX36" fmla="*/ 396228 w 463701"/>
              <a:gd name="connsiteY36" fmla="*/ 100336 h 591983"/>
              <a:gd name="connsiteX37" fmla="*/ 409148 w 463701"/>
              <a:gd name="connsiteY37" fmla="*/ 91736 h 591983"/>
              <a:gd name="connsiteX38" fmla="*/ 409148 w 463701"/>
              <a:gd name="connsiteY38" fmla="*/ 75969 h 591983"/>
              <a:gd name="connsiteX39" fmla="*/ 396228 w 463701"/>
              <a:gd name="connsiteY39" fmla="*/ 65935 h 591983"/>
              <a:gd name="connsiteX40" fmla="*/ 33019 w 463701"/>
              <a:gd name="connsiteY40" fmla="*/ 0 h 591983"/>
              <a:gd name="connsiteX41" fmla="*/ 430682 w 463701"/>
              <a:gd name="connsiteY41" fmla="*/ 0 h 591983"/>
              <a:gd name="connsiteX42" fmla="*/ 463701 w 463701"/>
              <a:gd name="connsiteY42" fmla="*/ 32968 h 591983"/>
              <a:gd name="connsiteX43" fmla="*/ 463701 w 463701"/>
              <a:gd name="connsiteY43" fmla="*/ 445779 h 591983"/>
              <a:gd name="connsiteX44" fmla="*/ 364644 w 463701"/>
              <a:gd name="connsiteY44" fmla="*/ 445779 h 591983"/>
              <a:gd name="connsiteX45" fmla="*/ 331625 w 463701"/>
              <a:gd name="connsiteY45" fmla="*/ 477313 h 591983"/>
              <a:gd name="connsiteX46" fmla="*/ 331625 w 463701"/>
              <a:gd name="connsiteY46" fmla="*/ 591983 h 591983"/>
              <a:gd name="connsiteX47" fmla="*/ 33019 w 463701"/>
              <a:gd name="connsiteY47" fmla="*/ 591983 h 591983"/>
              <a:gd name="connsiteX48" fmla="*/ 0 w 463701"/>
              <a:gd name="connsiteY48" fmla="*/ 560449 h 591983"/>
              <a:gd name="connsiteX49" fmla="*/ 0 w 463701"/>
              <a:gd name="connsiteY49" fmla="*/ 32968 h 591983"/>
              <a:gd name="connsiteX50" fmla="*/ 33019 w 463701"/>
              <a:gd name="connsiteY50" fmla="*/ 0 h 591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463701" h="591983">
                <a:moveTo>
                  <a:pt x="463701" y="471517"/>
                </a:moveTo>
                <a:lnTo>
                  <a:pt x="364616" y="591983"/>
                </a:lnTo>
                <a:lnTo>
                  <a:pt x="364616" y="505936"/>
                </a:lnTo>
                <a:cubicBezTo>
                  <a:pt x="364616" y="488726"/>
                  <a:pt x="378976" y="474385"/>
                  <a:pt x="396209" y="474385"/>
                </a:cubicBezTo>
                <a:close/>
                <a:moveTo>
                  <a:pt x="61731" y="447212"/>
                </a:moveTo>
                <a:lnTo>
                  <a:pt x="61731" y="497380"/>
                </a:lnTo>
                <a:lnTo>
                  <a:pt x="193807" y="497380"/>
                </a:lnTo>
                <a:lnTo>
                  <a:pt x="193807" y="447212"/>
                </a:lnTo>
                <a:close/>
                <a:moveTo>
                  <a:pt x="54553" y="268041"/>
                </a:moveTo>
                <a:cubicBezTo>
                  <a:pt x="51682" y="268041"/>
                  <a:pt x="48811" y="272341"/>
                  <a:pt x="48811" y="276641"/>
                </a:cubicBezTo>
                <a:lnTo>
                  <a:pt x="48811" y="292408"/>
                </a:lnTo>
                <a:cubicBezTo>
                  <a:pt x="48811" y="298142"/>
                  <a:pt x="51682" y="302442"/>
                  <a:pt x="54553" y="302442"/>
                </a:cubicBezTo>
                <a:lnTo>
                  <a:pt x="232569" y="302442"/>
                </a:lnTo>
                <a:cubicBezTo>
                  <a:pt x="235440" y="302442"/>
                  <a:pt x="238311" y="298142"/>
                  <a:pt x="238311" y="292408"/>
                </a:cubicBezTo>
                <a:cubicBezTo>
                  <a:pt x="238311" y="292408"/>
                  <a:pt x="238311" y="276641"/>
                  <a:pt x="238311" y="276641"/>
                </a:cubicBezTo>
                <a:cubicBezTo>
                  <a:pt x="238311" y="272341"/>
                  <a:pt x="235440" y="268041"/>
                  <a:pt x="232569" y="268041"/>
                </a:cubicBezTo>
                <a:close/>
                <a:moveTo>
                  <a:pt x="61731" y="200672"/>
                </a:moveTo>
                <a:cubicBezTo>
                  <a:pt x="54553" y="200672"/>
                  <a:pt x="48811" y="204972"/>
                  <a:pt x="48811" y="209272"/>
                </a:cubicBezTo>
                <a:lnTo>
                  <a:pt x="48811" y="225040"/>
                </a:lnTo>
                <a:cubicBezTo>
                  <a:pt x="48811" y="230773"/>
                  <a:pt x="54553" y="235073"/>
                  <a:pt x="61731" y="235073"/>
                </a:cubicBezTo>
                <a:lnTo>
                  <a:pt x="396228" y="235073"/>
                </a:lnTo>
                <a:cubicBezTo>
                  <a:pt x="403406" y="235073"/>
                  <a:pt x="409148" y="230773"/>
                  <a:pt x="409148" y="225040"/>
                </a:cubicBezTo>
                <a:lnTo>
                  <a:pt x="409148" y="209272"/>
                </a:lnTo>
                <a:cubicBezTo>
                  <a:pt x="409148" y="204972"/>
                  <a:pt x="403406" y="200672"/>
                  <a:pt x="396228" y="200672"/>
                </a:cubicBezTo>
                <a:close/>
                <a:moveTo>
                  <a:pt x="61731" y="133304"/>
                </a:moveTo>
                <a:cubicBezTo>
                  <a:pt x="54553" y="133304"/>
                  <a:pt x="48811" y="137604"/>
                  <a:pt x="48811" y="141904"/>
                </a:cubicBezTo>
                <a:lnTo>
                  <a:pt x="48811" y="157671"/>
                </a:lnTo>
                <a:cubicBezTo>
                  <a:pt x="48811" y="161971"/>
                  <a:pt x="54553" y="166271"/>
                  <a:pt x="61731" y="166271"/>
                </a:cubicBezTo>
                <a:lnTo>
                  <a:pt x="396228" y="166271"/>
                </a:lnTo>
                <a:cubicBezTo>
                  <a:pt x="403406" y="166271"/>
                  <a:pt x="409148" y="161971"/>
                  <a:pt x="409148" y="157671"/>
                </a:cubicBezTo>
                <a:lnTo>
                  <a:pt x="409148" y="141904"/>
                </a:lnTo>
                <a:cubicBezTo>
                  <a:pt x="409148" y="137604"/>
                  <a:pt x="403406" y="133304"/>
                  <a:pt x="396228" y="133304"/>
                </a:cubicBezTo>
                <a:close/>
                <a:moveTo>
                  <a:pt x="61731" y="65935"/>
                </a:moveTo>
                <a:cubicBezTo>
                  <a:pt x="54553" y="65935"/>
                  <a:pt x="48811" y="70235"/>
                  <a:pt x="48811" y="75969"/>
                </a:cubicBezTo>
                <a:lnTo>
                  <a:pt x="48811" y="91736"/>
                </a:lnTo>
                <a:cubicBezTo>
                  <a:pt x="48811" y="96036"/>
                  <a:pt x="54553" y="100336"/>
                  <a:pt x="61731" y="100336"/>
                </a:cubicBezTo>
                <a:lnTo>
                  <a:pt x="396228" y="100336"/>
                </a:lnTo>
                <a:cubicBezTo>
                  <a:pt x="403406" y="100336"/>
                  <a:pt x="409148" y="96036"/>
                  <a:pt x="409148" y="91736"/>
                </a:cubicBezTo>
                <a:lnTo>
                  <a:pt x="409148" y="75969"/>
                </a:lnTo>
                <a:cubicBezTo>
                  <a:pt x="409148" y="70235"/>
                  <a:pt x="403406" y="65935"/>
                  <a:pt x="396228" y="65935"/>
                </a:cubicBezTo>
                <a:close/>
                <a:moveTo>
                  <a:pt x="33019" y="0"/>
                </a:moveTo>
                <a:lnTo>
                  <a:pt x="430682" y="0"/>
                </a:lnTo>
                <a:cubicBezTo>
                  <a:pt x="449345" y="0"/>
                  <a:pt x="463701" y="14334"/>
                  <a:pt x="463701" y="32968"/>
                </a:cubicBezTo>
                <a:lnTo>
                  <a:pt x="463701" y="445779"/>
                </a:lnTo>
                <a:lnTo>
                  <a:pt x="364644" y="445779"/>
                </a:lnTo>
                <a:cubicBezTo>
                  <a:pt x="345981" y="445779"/>
                  <a:pt x="331625" y="460113"/>
                  <a:pt x="331625" y="477313"/>
                </a:cubicBezTo>
                <a:lnTo>
                  <a:pt x="331625" y="591983"/>
                </a:lnTo>
                <a:lnTo>
                  <a:pt x="33019" y="591983"/>
                </a:lnTo>
                <a:cubicBezTo>
                  <a:pt x="15792" y="591983"/>
                  <a:pt x="0" y="577649"/>
                  <a:pt x="0" y="560449"/>
                </a:cubicBezTo>
                <a:lnTo>
                  <a:pt x="0" y="32968"/>
                </a:lnTo>
                <a:cubicBezTo>
                  <a:pt x="0" y="14334"/>
                  <a:pt x="15792" y="0"/>
                  <a:pt x="33019" y="0"/>
                </a:cubicBezTo>
                <a:close/>
              </a:path>
            </a:pathLst>
          </a:custGeom>
          <a:solidFill>
            <a:srgbClr val="27AAE1"/>
          </a:solidFill>
          <a:ln>
            <a:noFill/>
          </a:ln>
        </p:spPr>
      </p:sp>
    </p:spTree>
    <p:extLst>
      <p:ext uri="{BB962C8B-B14F-4D97-AF65-F5344CB8AC3E}">
        <p14:creationId xmlns:p14="http://schemas.microsoft.com/office/powerpoint/2010/main" val="3184502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内容占位符 5">
            <a:extLst>
              <a:ext uri="{FF2B5EF4-FFF2-40B4-BE49-F238E27FC236}">
                <a16:creationId xmlns:a16="http://schemas.microsoft.com/office/drawing/2014/main" id="{B13035F1-C637-5846-A3B7-88D53D4A6A47}"/>
              </a:ext>
            </a:extLst>
          </p:cNvPr>
          <p:cNvPicPr>
            <a:picLocks noGrp="1" noChangeAspect="1"/>
          </p:cNvPicPr>
          <p:nvPr>
            <p:ph idx="1"/>
          </p:nvPr>
        </p:nvPicPr>
        <p:blipFill>
          <a:blip r:embed="rId2"/>
          <a:stretch>
            <a:fillRect/>
          </a:stretch>
        </p:blipFill>
        <p:spPr>
          <a:xfrm>
            <a:off x="641685" y="1454012"/>
            <a:ext cx="10212260" cy="5403988"/>
          </a:xfrm>
          <a:ln>
            <a:solidFill>
              <a:schemeClr val="accent1"/>
            </a:solidFill>
          </a:ln>
        </p:spPr>
      </p:pic>
      <p:sp>
        <p:nvSpPr>
          <p:cNvPr id="2" name="Title 1">
            <a:extLst>
              <a:ext uri="{FF2B5EF4-FFF2-40B4-BE49-F238E27FC236}">
                <a16:creationId xmlns:a16="http://schemas.microsoft.com/office/drawing/2014/main" id="{BEDB42D2-285C-E447-80C1-909EAEB589D8}"/>
              </a:ext>
            </a:extLst>
          </p:cNvPr>
          <p:cNvSpPr>
            <a:spLocks noGrp="1"/>
          </p:cNvSpPr>
          <p:nvPr>
            <p:ph type="title"/>
          </p:nvPr>
        </p:nvSpPr>
        <p:spPr>
          <a:xfrm>
            <a:off x="344904" y="256841"/>
            <a:ext cx="11205411" cy="1325563"/>
          </a:xfrm>
        </p:spPr>
        <p:txBody>
          <a:bodyPr>
            <a:noAutofit/>
          </a:bodyPr>
          <a:lstStyle/>
          <a:p>
            <a:r>
              <a:rPr lang="en-US" sz="2400" dirty="0"/>
              <a:t>RBA View: When a worker submits a grievance, the message will be received in the RBA dashboard in their backend. The RBA will have the ability to click and view. They will have visibility to all grievances, with the ability to filter the information. RBA will have the same view and functionality as the FTY. </a:t>
            </a:r>
            <a:r>
              <a:rPr lang="en-US" sz="2400" b="1" dirty="0"/>
              <a:t>RBA will be able to assign FTY’s to NGO based on login</a:t>
            </a:r>
            <a:r>
              <a:rPr lang="en-US" sz="2400" dirty="0"/>
              <a:t>. </a:t>
            </a:r>
            <a:br>
              <a:rPr lang="en-US" sz="2400" dirty="0"/>
            </a:br>
            <a:endParaRPr lang="en-US" sz="2400" dirty="0"/>
          </a:p>
        </p:txBody>
      </p:sp>
      <p:sp>
        <p:nvSpPr>
          <p:cNvPr id="14" name="TextBox 13">
            <a:extLst>
              <a:ext uri="{FF2B5EF4-FFF2-40B4-BE49-F238E27FC236}">
                <a16:creationId xmlns:a16="http://schemas.microsoft.com/office/drawing/2014/main" id="{2BFEC820-ECF6-7644-9ACF-38AE085EBD91}"/>
              </a:ext>
            </a:extLst>
          </p:cNvPr>
          <p:cNvSpPr txBox="1"/>
          <p:nvPr/>
        </p:nvSpPr>
        <p:spPr>
          <a:xfrm>
            <a:off x="3893127" y="2202873"/>
            <a:ext cx="6960817" cy="789709"/>
          </a:xfrm>
          <a:prstGeom prst="rect">
            <a:avLst/>
          </a:prstGeom>
          <a:noFill/>
          <a:ln w="38100">
            <a:solidFill>
              <a:srgbClr val="FF0000"/>
            </a:solidFill>
          </a:ln>
        </p:spPr>
        <p:txBody>
          <a:bodyPr wrap="square" rtlCol="0">
            <a:spAutoFit/>
          </a:bodyPr>
          <a:lstStyle/>
          <a:p>
            <a:endParaRPr lang="en-US" dirty="0"/>
          </a:p>
        </p:txBody>
      </p:sp>
    </p:spTree>
    <p:extLst>
      <p:ext uri="{BB962C8B-B14F-4D97-AF65-F5344CB8AC3E}">
        <p14:creationId xmlns:p14="http://schemas.microsoft.com/office/powerpoint/2010/main" val="7265426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3FE24B-C889-134C-9DA1-E8F5DB6DC98D}"/>
              </a:ext>
            </a:extLst>
          </p:cNvPr>
          <p:cNvSpPr>
            <a:spLocks noGrp="1"/>
          </p:cNvSpPr>
          <p:nvPr>
            <p:ph type="title"/>
          </p:nvPr>
        </p:nvSpPr>
        <p:spPr>
          <a:xfrm>
            <a:off x="160727" y="98968"/>
            <a:ext cx="6346399" cy="1325563"/>
          </a:xfrm>
        </p:spPr>
        <p:txBody>
          <a:bodyPr anchor="t">
            <a:noAutofit/>
          </a:bodyPr>
          <a:lstStyle/>
          <a:p>
            <a:r>
              <a:rPr lang="en-US" sz="2400" dirty="0"/>
              <a:t>Report 1: Grievance by Priority level </a:t>
            </a:r>
            <a:br>
              <a:rPr lang="en-US" sz="2400" dirty="0"/>
            </a:br>
            <a:r>
              <a:rPr lang="en-US" sz="2400" dirty="0"/>
              <a:t>Report 2: Response time by Factory </a:t>
            </a:r>
            <a:br>
              <a:rPr lang="en-US" sz="2400" dirty="0"/>
            </a:br>
            <a:r>
              <a:rPr lang="en-US" sz="2400" dirty="0"/>
              <a:t>Report 3: Grievance by Category </a:t>
            </a:r>
            <a:br>
              <a:rPr lang="en-US" sz="2400" dirty="0"/>
            </a:br>
            <a:r>
              <a:rPr lang="en-US" sz="2400" dirty="0"/>
              <a:t>Note: Detailed grievance information will be included reports to members. </a:t>
            </a:r>
          </a:p>
        </p:txBody>
      </p:sp>
      <p:pic>
        <p:nvPicPr>
          <p:cNvPr id="5" name="Content Placeholder 4" descr="Graphical user interface, application&#10;&#10;Description automatically generated">
            <a:extLst>
              <a:ext uri="{FF2B5EF4-FFF2-40B4-BE49-F238E27FC236}">
                <a16:creationId xmlns:a16="http://schemas.microsoft.com/office/drawing/2014/main" id="{91F70E3B-C2BC-EA4B-BEC6-85EAD8841B22}"/>
              </a:ext>
            </a:extLst>
          </p:cNvPr>
          <p:cNvPicPr>
            <a:picLocks noGrp="1" noChangeAspect="1"/>
          </p:cNvPicPr>
          <p:nvPr>
            <p:ph idx="1"/>
          </p:nvPr>
        </p:nvPicPr>
        <p:blipFill>
          <a:blip r:embed="rId2"/>
          <a:stretch>
            <a:fillRect/>
          </a:stretch>
        </p:blipFill>
        <p:spPr>
          <a:xfrm>
            <a:off x="1307764" y="2020992"/>
            <a:ext cx="3737504" cy="4738040"/>
          </a:xfrm>
          <a:ln>
            <a:solidFill>
              <a:schemeClr val="tx1"/>
            </a:solidFill>
          </a:ln>
        </p:spPr>
      </p:pic>
      <p:pic>
        <p:nvPicPr>
          <p:cNvPr id="8" name="Content Placeholder 10" descr="Graphical user interface&#10;&#10;Description automatically generated">
            <a:extLst>
              <a:ext uri="{FF2B5EF4-FFF2-40B4-BE49-F238E27FC236}">
                <a16:creationId xmlns:a16="http://schemas.microsoft.com/office/drawing/2014/main" id="{3E8EA059-1E1B-4A4A-8A36-046DE2A8D6AF}"/>
              </a:ext>
            </a:extLst>
          </p:cNvPr>
          <p:cNvPicPr>
            <a:picLocks noChangeAspect="1"/>
          </p:cNvPicPr>
          <p:nvPr/>
        </p:nvPicPr>
        <p:blipFill>
          <a:blip r:embed="rId3"/>
          <a:stretch>
            <a:fillRect/>
          </a:stretch>
        </p:blipFill>
        <p:spPr>
          <a:xfrm>
            <a:off x="6294474" y="3077243"/>
            <a:ext cx="5736798" cy="3780758"/>
          </a:xfrm>
          <a:prstGeom prst="rect">
            <a:avLst/>
          </a:prstGeom>
          <a:ln>
            <a:solidFill>
              <a:schemeClr val="tx1"/>
            </a:solidFill>
          </a:ln>
        </p:spPr>
      </p:pic>
      <p:pic>
        <p:nvPicPr>
          <p:cNvPr id="10" name="Picture 9" descr="Graphical user interface&#10;&#10;Description automatically generated">
            <a:extLst>
              <a:ext uri="{FF2B5EF4-FFF2-40B4-BE49-F238E27FC236}">
                <a16:creationId xmlns:a16="http://schemas.microsoft.com/office/drawing/2014/main" id="{7205B547-6669-A24D-9A86-25DE2178DF9F}"/>
              </a:ext>
            </a:extLst>
          </p:cNvPr>
          <p:cNvPicPr>
            <a:picLocks noChangeAspect="1"/>
          </p:cNvPicPr>
          <p:nvPr/>
        </p:nvPicPr>
        <p:blipFill>
          <a:blip r:embed="rId4"/>
          <a:stretch>
            <a:fillRect/>
          </a:stretch>
        </p:blipFill>
        <p:spPr>
          <a:xfrm>
            <a:off x="6294474" y="98968"/>
            <a:ext cx="5736798" cy="2978274"/>
          </a:xfrm>
          <a:prstGeom prst="rect">
            <a:avLst/>
          </a:prstGeom>
          <a:ln>
            <a:solidFill>
              <a:schemeClr val="tx1"/>
            </a:solidFill>
          </a:ln>
        </p:spPr>
      </p:pic>
    </p:spTree>
    <p:extLst>
      <p:ext uri="{BB962C8B-B14F-4D97-AF65-F5344CB8AC3E}">
        <p14:creationId xmlns:p14="http://schemas.microsoft.com/office/powerpoint/2010/main" val="10986125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0E4C7C-789C-0E43-8C87-76181F741A86}"/>
              </a:ext>
            </a:extLst>
          </p:cNvPr>
          <p:cNvSpPr>
            <a:spLocks noGrp="1"/>
          </p:cNvSpPr>
          <p:nvPr>
            <p:ph type="title"/>
          </p:nvPr>
        </p:nvSpPr>
        <p:spPr/>
        <p:txBody>
          <a:bodyPr>
            <a:normAutofit fontScale="90000"/>
          </a:bodyPr>
          <a:lstStyle/>
          <a:p>
            <a:r>
              <a:rPr lang="en-US" dirty="0"/>
              <a:t>Assign factory to an NGO in RBA Online, then the backend will only allow them to view those suppliers. </a:t>
            </a:r>
          </a:p>
        </p:txBody>
      </p:sp>
      <p:sp>
        <p:nvSpPr>
          <p:cNvPr id="3" name="Content Placeholder 2">
            <a:extLst>
              <a:ext uri="{FF2B5EF4-FFF2-40B4-BE49-F238E27FC236}">
                <a16:creationId xmlns:a16="http://schemas.microsoft.com/office/drawing/2014/main" id="{3EC7B196-AE42-F14B-82FD-102F8FFD1229}"/>
              </a:ext>
            </a:extLst>
          </p:cNvPr>
          <p:cNvSpPr>
            <a:spLocks noGrp="1"/>
          </p:cNvSpPr>
          <p:nvPr>
            <p:ph idx="1"/>
          </p:nvPr>
        </p:nvSpPr>
        <p:spPr/>
        <p:txBody>
          <a:bodyPr/>
          <a:lstStyle/>
          <a:p>
            <a:endParaRPr lang="en-US" dirty="0"/>
          </a:p>
        </p:txBody>
      </p:sp>
    </p:spTree>
    <p:extLst>
      <p:ext uri="{BB962C8B-B14F-4D97-AF65-F5344CB8AC3E}">
        <p14:creationId xmlns:p14="http://schemas.microsoft.com/office/powerpoint/2010/main" val="32381514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6052457"/>
            <a:ext cx="12192000" cy="805543"/>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 name="Picture 6" descr="D:\魏倩\素材库\杂素材\微邦logo.png"/>
          <p:cNvPicPr>
            <a:picLocks noChangeAspect="1" noChangeArrowheads="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8816983" y="6310664"/>
            <a:ext cx="2865750" cy="289128"/>
          </a:xfrm>
          <a:prstGeom prst="rect">
            <a:avLst/>
          </a:prstGeom>
          <a:noFill/>
        </p:spPr>
      </p:pic>
      <p:sp>
        <p:nvSpPr>
          <p:cNvPr id="5" name="文本框 4" descr="e7d195523061f1c0220a3acd2f99070e22f7f2176c6c61f4AB5BC6AF3DF28E09514168BD2F6654DA4347BEC42B9A9B38EB2139F52FD80B94EB8F1B847F5BC18ECD11DB8433CCABD6DAEA8D49E99C31D350EAFDAACB317BB3E14408BF66FC528EA6910C26B7E1A625BBC728711ADC406678A592B428A68BC3E54D155740563EF32107E6C5936A62C02D5975A6FA4CF8FB"/>
          <p:cNvSpPr txBox="1"/>
          <p:nvPr/>
        </p:nvSpPr>
        <p:spPr>
          <a:xfrm>
            <a:off x="3586269" y="2926130"/>
            <a:ext cx="7774457" cy="707886"/>
          </a:xfrm>
          <a:prstGeom prst="rect">
            <a:avLst/>
          </a:prstGeom>
          <a:noFill/>
        </p:spPr>
        <p:txBody>
          <a:bodyPr wrap="square" rtlCol="0">
            <a:spAutoFit/>
          </a:bodyPr>
          <a:lstStyle/>
          <a:p>
            <a:pPr>
              <a:defRPr/>
            </a:pPr>
            <a:r>
              <a:rPr lang="en-US" altLang="zh-CN" sz="4000" b="1" dirty="0">
                <a:solidFill>
                  <a:schemeClr val="tx1">
                    <a:lumMod val="75000"/>
                    <a:lumOff val="25000"/>
                  </a:schemeClr>
                </a:solidFill>
              </a:rPr>
              <a:t>Member Owned (Foxconn HQ)  </a:t>
            </a:r>
            <a:endParaRPr lang="zh-CN" altLang="en-US" sz="4000" b="1" dirty="0">
              <a:solidFill>
                <a:schemeClr val="tx1">
                  <a:lumMod val="75000"/>
                  <a:lumOff val="25000"/>
                </a:schemeClr>
              </a:solidFill>
            </a:endParaRPr>
          </a:p>
        </p:txBody>
      </p:sp>
      <p:sp>
        <p:nvSpPr>
          <p:cNvPr id="6" name="矩形 5" descr="e7d195523061f1c0220a3acd2f99070e22f7f2176c6c61f4AB5BC6AF3DF28E09514168BD2F6654DA4347BEC42B9A9B38EB2139F52FD80B94EB8F1B847F5BC18ECD11DB8433CCABD6DAEA8D49E99C31D369F6504303A5EBA9AA7D9BFCD0479EF4CD7B356364031BDC6DE59B1A1172A168DE6D6605B65076ECD0EB005641EB56FE182B3012A54447CB14EF2DF2E6200829"/>
          <p:cNvSpPr/>
          <p:nvPr/>
        </p:nvSpPr>
        <p:spPr>
          <a:xfrm>
            <a:off x="3586270" y="2041154"/>
            <a:ext cx="1168910" cy="1015663"/>
          </a:xfrm>
          <a:prstGeom prst="rect">
            <a:avLst/>
          </a:prstGeom>
        </p:spPr>
        <p:txBody>
          <a:bodyPr wrap="none">
            <a:spAutoFit/>
          </a:bodyPr>
          <a:lstStyle/>
          <a:p>
            <a:r>
              <a:rPr lang="en-US" altLang="zh-CN" sz="6000" b="1" dirty="0">
                <a:solidFill>
                  <a:srgbClr val="27AAE1"/>
                </a:solidFill>
                <a:cs typeface="+mn-ea"/>
                <a:sym typeface="+mn-lt"/>
              </a:rPr>
              <a:t>01.</a:t>
            </a:r>
            <a:endParaRPr lang="zh-CN" altLang="en-US" sz="6000" b="1" dirty="0">
              <a:solidFill>
                <a:srgbClr val="27AAE1"/>
              </a:solidFill>
              <a:cs typeface="+mn-ea"/>
              <a:sym typeface="+mn-lt"/>
            </a:endParaRPr>
          </a:p>
        </p:txBody>
      </p:sp>
      <p:pic>
        <p:nvPicPr>
          <p:cNvPr id="120" name="图片 1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3999" y="138525"/>
            <a:ext cx="1254936" cy="790091"/>
          </a:xfrm>
          <a:prstGeom prst="rect">
            <a:avLst/>
          </a:prstGeom>
        </p:spPr>
      </p:pic>
      <p:sp>
        <p:nvSpPr>
          <p:cNvPr id="121" name="text-document_1939"/>
          <p:cNvSpPr>
            <a:spLocks noChangeAspect="1"/>
          </p:cNvSpPr>
          <p:nvPr/>
        </p:nvSpPr>
        <p:spPr bwMode="auto">
          <a:xfrm>
            <a:off x="2056089" y="2041154"/>
            <a:ext cx="1211527" cy="1546696"/>
          </a:xfrm>
          <a:custGeom>
            <a:avLst/>
            <a:gdLst>
              <a:gd name="connsiteX0" fmla="*/ 463701 w 463701"/>
              <a:gd name="connsiteY0" fmla="*/ 471517 h 591983"/>
              <a:gd name="connsiteX1" fmla="*/ 364616 w 463701"/>
              <a:gd name="connsiteY1" fmla="*/ 591983 h 591983"/>
              <a:gd name="connsiteX2" fmla="*/ 364616 w 463701"/>
              <a:gd name="connsiteY2" fmla="*/ 505936 h 591983"/>
              <a:gd name="connsiteX3" fmla="*/ 396209 w 463701"/>
              <a:gd name="connsiteY3" fmla="*/ 474385 h 591983"/>
              <a:gd name="connsiteX4" fmla="*/ 61731 w 463701"/>
              <a:gd name="connsiteY4" fmla="*/ 447212 h 591983"/>
              <a:gd name="connsiteX5" fmla="*/ 61731 w 463701"/>
              <a:gd name="connsiteY5" fmla="*/ 497380 h 591983"/>
              <a:gd name="connsiteX6" fmla="*/ 193807 w 463701"/>
              <a:gd name="connsiteY6" fmla="*/ 497380 h 591983"/>
              <a:gd name="connsiteX7" fmla="*/ 193807 w 463701"/>
              <a:gd name="connsiteY7" fmla="*/ 447212 h 591983"/>
              <a:gd name="connsiteX8" fmla="*/ 54553 w 463701"/>
              <a:gd name="connsiteY8" fmla="*/ 268041 h 591983"/>
              <a:gd name="connsiteX9" fmla="*/ 48811 w 463701"/>
              <a:gd name="connsiteY9" fmla="*/ 276641 h 591983"/>
              <a:gd name="connsiteX10" fmla="*/ 48811 w 463701"/>
              <a:gd name="connsiteY10" fmla="*/ 292408 h 591983"/>
              <a:gd name="connsiteX11" fmla="*/ 54553 w 463701"/>
              <a:gd name="connsiteY11" fmla="*/ 302442 h 591983"/>
              <a:gd name="connsiteX12" fmla="*/ 232569 w 463701"/>
              <a:gd name="connsiteY12" fmla="*/ 302442 h 591983"/>
              <a:gd name="connsiteX13" fmla="*/ 238311 w 463701"/>
              <a:gd name="connsiteY13" fmla="*/ 292408 h 591983"/>
              <a:gd name="connsiteX14" fmla="*/ 238311 w 463701"/>
              <a:gd name="connsiteY14" fmla="*/ 276641 h 591983"/>
              <a:gd name="connsiteX15" fmla="*/ 232569 w 463701"/>
              <a:gd name="connsiteY15" fmla="*/ 268041 h 591983"/>
              <a:gd name="connsiteX16" fmla="*/ 61731 w 463701"/>
              <a:gd name="connsiteY16" fmla="*/ 200672 h 591983"/>
              <a:gd name="connsiteX17" fmla="*/ 48811 w 463701"/>
              <a:gd name="connsiteY17" fmla="*/ 209272 h 591983"/>
              <a:gd name="connsiteX18" fmla="*/ 48811 w 463701"/>
              <a:gd name="connsiteY18" fmla="*/ 225040 h 591983"/>
              <a:gd name="connsiteX19" fmla="*/ 61731 w 463701"/>
              <a:gd name="connsiteY19" fmla="*/ 235073 h 591983"/>
              <a:gd name="connsiteX20" fmla="*/ 396228 w 463701"/>
              <a:gd name="connsiteY20" fmla="*/ 235073 h 591983"/>
              <a:gd name="connsiteX21" fmla="*/ 409148 w 463701"/>
              <a:gd name="connsiteY21" fmla="*/ 225040 h 591983"/>
              <a:gd name="connsiteX22" fmla="*/ 409148 w 463701"/>
              <a:gd name="connsiteY22" fmla="*/ 209272 h 591983"/>
              <a:gd name="connsiteX23" fmla="*/ 396228 w 463701"/>
              <a:gd name="connsiteY23" fmla="*/ 200672 h 591983"/>
              <a:gd name="connsiteX24" fmla="*/ 61731 w 463701"/>
              <a:gd name="connsiteY24" fmla="*/ 133304 h 591983"/>
              <a:gd name="connsiteX25" fmla="*/ 48811 w 463701"/>
              <a:gd name="connsiteY25" fmla="*/ 141904 h 591983"/>
              <a:gd name="connsiteX26" fmla="*/ 48811 w 463701"/>
              <a:gd name="connsiteY26" fmla="*/ 157671 h 591983"/>
              <a:gd name="connsiteX27" fmla="*/ 61731 w 463701"/>
              <a:gd name="connsiteY27" fmla="*/ 166271 h 591983"/>
              <a:gd name="connsiteX28" fmla="*/ 396228 w 463701"/>
              <a:gd name="connsiteY28" fmla="*/ 166271 h 591983"/>
              <a:gd name="connsiteX29" fmla="*/ 409148 w 463701"/>
              <a:gd name="connsiteY29" fmla="*/ 157671 h 591983"/>
              <a:gd name="connsiteX30" fmla="*/ 409148 w 463701"/>
              <a:gd name="connsiteY30" fmla="*/ 141904 h 591983"/>
              <a:gd name="connsiteX31" fmla="*/ 396228 w 463701"/>
              <a:gd name="connsiteY31" fmla="*/ 133304 h 591983"/>
              <a:gd name="connsiteX32" fmla="*/ 61731 w 463701"/>
              <a:gd name="connsiteY32" fmla="*/ 65935 h 591983"/>
              <a:gd name="connsiteX33" fmla="*/ 48811 w 463701"/>
              <a:gd name="connsiteY33" fmla="*/ 75969 h 591983"/>
              <a:gd name="connsiteX34" fmla="*/ 48811 w 463701"/>
              <a:gd name="connsiteY34" fmla="*/ 91736 h 591983"/>
              <a:gd name="connsiteX35" fmla="*/ 61731 w 463701"/>
              <a:gd name="connsiteY35" fmla="*/ 100336 h 591983"/>
              <a:gd name="connsiteX36" fmla="*/ 396228 w 463701"/>
              <a:gd name="connsiteY36" fmla="*/ 100336 h 591983"/>
              <a:gd name="connsiteX37" fmla="*/ 409148 w 463701"/>
              <a:gd name="connsiteY37" fmla="*/ 91736 h 591983"/>
              <a:gd name="connsiteX38" fmla="*/ 409148 w 463701"/>
              <a:gd name="connsiteY38" fmla="*/ 75969 h 591983"/>
              <a:gd name="connsiteX39" fmla="*/ 396228 w 463701"/>
              <a:gd name="connsiteY39" fmla="*/ 65935 h 591983"/>
              <a:gd name="connsiteX40" fmla="*/ 33019 w 463701"/>
              <a:gd name="connsiteY40" fmla="*/ 0 h 591983"/>
              <a:gd name="connsiteX41" fmla="*/ 430682 w 463701"/>
              <a:gd name="connsiteY41" fmla="*/ 0 h 591983"/>
              <a:gd name="connsiteX42" fmla="*/ 463701 w 463701"/>
              <a:gd name="connsiteY42" fmla="*/ 32968 h 591983"/>
              <a:gd name="connsiteX43" fmla="*/ 463701 w 463701"/>
              <a:gd name="connsiteY43" fmla="*/ 445779 h 591983"/>
              <a:gd name="connsiteX44" fmla="*/ 364644 w 463701"/>
              <a:gd name="connsiteY44" fmla="*/ 445779 h 591983"/>
              <a:gd name="connsiteX45" fmla="*/ 331625 w 463701"/>
              <a:gd name="connsiteY45" fmla="*/ 477313 h 591983"/>
              <a:gd name="connsiteX46" fmla="*/ 331625 w 463701"/>
              <a:gd name="connsiteY46" fmla="*/ 591983 h 591983"/>
              <a:gd name="connsiteX47" fmla="*/ 33019 w 463701"/>
              <a:gd name="connsiteY47" fmla="*/ 591983 h 591983"/>
              <a:gd name="connsiteX48" fmla="*/ 0 w 463701"/>
              <a:gd name="connsiteY48" fmla="*/ 560449 h 591983"/>
              <a:gd name="connsiteX49" fmla="*/ 0 w 463701"/>
              <a:gd name="connsiteY49" fmla="*/ 32968 h 591983"/>
              <a:gd name="connsiteX50" fmla="*/ 33019 w 463701"/>
              <a:gd name="connsiteY50" fmla="*/ 0 h 591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463701" h="591983">
                <a:moveTo>
                  <a:pt x="463701" y="471517"/>
                </a:moveTo>
                <a:lnTo>
                  <a:pt x="364616" y="591983"/>
                </a:lnTo>
                <a:lnTo>
                  <a:pt x="364616" y="505936"/>
                </a:lnTo>
                <a:cubicBezTo>
                  <a:pt x="364616" y="488726"/>
                  <a:pt x="378976" y="474385"/>
                  <a:pt x="396209" y="474385"/>
                </a:cubicBezTo>
                <a:close/>
                <a:moveTo>
                  <a:pt x="61731" y="447212"/>
                </a:moveTo>
                <a:lnTo>
                  <a:pt x="61731" y="497380"/>
                </a:lnTo>
                <a:lnTo>
                  <a:pt x="193807" y="497380"/>
                </a:lnTo>
                <a:lnTo>
                  <a:pt x="193807" y="447212"/>
                </a:lnTo>
                <a:close/>
                <a:moveTo>
                  <a:pt x="54553" y="268041"/>
                </a:moveTo>
                <a:cubicBezTo>
                  <a:pt x="51682" y="268041"/>
                  <a:pt x="48811" y="272341"/>
                  <a:pt x="48811" y="276641"/>
                </a:cubicBezTo>
                <a:lnTo>
                  <a:pt x="48811" y="292408"/>
                </a:lnTo>
                <a:cubicBezTo>
                  <a:pt x="48811" y="298142"/>
                  <a:pt x="51682" y="302442"/>
                  <a:pt x="54553" y="302442"/>
                </a:cubicBezTo>
                <a:lnTo>
                  <a:pt x="232569" y="302442"/>
                </a:lnTo>
                <a:cubicBezTo>
                  <a:pt x="235440" y="302442"/>
                  <a:pt x="238311" y="298142"/>
                  <a:pt x="238311" y="292408"/>
                </a:cubicBezTo>
                <a:cubicBezTo>
                  <a:pt x="238311" y="292408"/>
                  <a:pt x="238311" y="276641"/>
                  <a:pt x="238311" y="276641"/>
                </a:cubicBezTo>
                <a:cubicBezTo>
                  <a:pt x="238311" y="272341"/>
                  <a:pt x="235440" y="268041"/>
                  <a:pt x="232569" y="268041"/>
                </a:cubicBezTo>
                <a:close/>
                <a:moveTo>
                  <a:pt x="61731" y="200672"/>
                </a:moveTo>
                <a:cubicBezTo>
                  <a:pt x="54553" y="200672"/>
                  <a:pt x="48811" y="204972"/>
                  <a:pt x="48811" y="209272"/>
                </a:cubicBezTo>
                <a:lnTo>
                  <a:pt x="48811" y="225040"/>
                </a:lnTo>
                <a:cubicBezTo>
                  <a:pt x="48811" y="230773"/>
                  <a:pt x="54553" y="235073"/>
                  <a:pt x="61731" y="235073"/>
                </a:cubicBezTo>
                <a:lnTo>
                  <a:pt x="396228" y="235073"/>
                </a:lnTo>
                <a:cubicBezTo>
                  <a:pt x="403406" y="235073"/>
                  <a:pt x="409148" y="230773"/>
                  <a:pt x="409148" y="225040"/>
                </a:cubicBezTo>
                <a:lnTo>
                  <a:pt x="409148" y="209272"/>
                </a:lnTo>
                <a:cubicBezTo>
                  <a:pt x="409148" y="204972"/>
                  <a:pt x="403406" y="200672"/>
                  <a:pt x="396228" y="200672"/>
                </a:cubicBezTo>
                <a:close/>
                <a:moveTo>
                  <a:pt x="61731" y="133304"/>
                </a:moveTo>
                <a:cubicBezTo>
                  <a:pt x="54553" y="133304"/>
                  <a:pt x="48811" y="137604"/>
                  <a:pt x="48811" y="141904"/>
                </a:cubicBezTo>
                <a:lnTo>
                  <a:pt x="48811" y="157671"/>
                </a:lnTo>
                <a:cubicBezTo>
                  <a:pt x="48811" y="161971"/>
                  <a:pt x="54553" y="166271"/>
                  <a:pt x="61731" y="166271"/>
                </a:cubicBezTo>
                <a:lnTo>
                  <a:pt x="396228" y="166271"/>
                </a:lnTo>
                <a:cubicBezTo>
                  <a:pt x="403406" y="166271"/>
                  <a:pt x="409148" y="161971"/>
                  <a:pt x="409148" y="157671"/>
                </a:cubicBezTo>
                <a:lnTo>
                  <a:pt x="409148" y="141904"/>
                </a:lnTo>
                <a:cubicBezTo>
                  <a:pt x="409148" y="137604"/>
                  <a:pt x="403406" y="133304"/>
                  <a:pt x="396228" y="133304"/>
                </a:cubicBezTo>
                <a:close/>
                <a:moveTo>
                  <a:pt x="61731" y="65935"/>
                </a:moveTo>
                <a:cubicBezTo>
                  <a:pt x="54553" y="65935"/>
                  <a:pt x="48811" y="70235"/>
                  <a:pt x="48811" y="75969"/>
                </a:cubicBezTo>
                <a:lnTo>
                  <a:pt x="48811" y="91736"/>
                </a:lnTo>
                <a:cubicBezTo>
                  <a:pt x="48811" y="96036"/>
                  <a:pt x="54553" y="100336"/>
                  <a:pt x="61731" y="100336"/>
                </a:cubicBezTo>
                <a:lnTo>
                  <a:pt x="396228" y="100336"/>
                </a:lnTo>
                <a:cubicBezTo>
                  <a:pt x="403406" y="100336"/>
                  <a:pt x="409148" y="96036"/>
                  <a:pt x="409148" y="91736"/>
                </a:cubicBezTo>
                <a:lnTo>
                  <a:pt x="409148" y="75969"/>
                </a:lnTo>
                <a:cubicBezTo>
                  <a:pt x="409148" y="70235"/>
                  <a:pt x="403406" y="65935"/>
                  <a:pt x="396228" y="65935"/>
                </a:cubicBezTo>
                <a:close/>
                <a:moveTo>
                  <a:pt x="33019" y="0"/>
                </a:moveTo>
                <a:lnTo>
                  <a:pt x="430682" y="0"/>
                </a:lnTo>
                <a:cubicBezTo>
                  <a:pt x="449345" y="0"/>
                  <a:pt x="463701" y="14334"/>
                  <a:pt x="463701" y="32968"/>
                </a:cubicBezTo>
                <a:lnTo>
                  <a:pt x="463701" y="445779"/>
                </a:lnTo>
                <a:lnTo>
                  <a:pt x="364644" y="445779"/>
                </a:lnTo>
                <a:cubicBezTo>
                  <a:pt x="345981" y="445779"/>
                  <a:pt x="331625" y="460113"/>
                  <a:pt x="331625" y="477313"/>
                </a:cubicBezTo>
                <a:lnTo>
                  <a:pt x="331625" y="591983"/>
                </a:lnTo>
                <a:lnTo>
                  <a:pt x="33019" y="591983"/>
                </a:lnTo>
                <a:cubicBezTo>
                  <a:pt x="15792" y="591983"/>
                  <a:pt x="0" y="577649"/>
                  <a:pt x="0" y="560449"/>
                </a:cubicBezTo>
                <a:lnTo>
                  <a:pt x="0" y="32968"/>
                </a:lnTo>
                <a:cubicBezTo>
                  <a:pt x="0" y="14334"/>
                  <a:pt x="15792" y="0"/>
                  <a:pt x="33019" y="0"/>
                </a:cubicBezTo>
                <a:close/>
              </a:path>
            </a:pathLst>
          </a:custGeom>
          <a:solidFill>
            <a:srgbClr val="27AAE1"/>
          </a:solidFill>
          <a:ln>
            <a:noFill/>
          </a:ln>
        </p:spPr>
      </p:sp>
    </p:spTree>
    <p:extLst>
      <p:ext uri="{BB962C8B-B14F-4D97-AF65-F5344CB8AC3E}">
        <p14:creationId xmlns:p14="http://schemas.microsoft.com/office/powerpoint/2010/main" val="32103451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EE3E25-E3B0-9749-8DAD-9C2026DDF7D2}"/>
              </a:ext>
            </a:extLst>
          </p:cNvPr>
          <p:cNvSpPr>
            <a:spLocks noGrp="1"/>
          </p:cNvSpPr>
          <p:nvPr>
            <p:ph type="ctrTitle"/>
          </p:nvPr>
        </p:nvSpPr>
        <p:spPr>
          <a:xfrm>
            <a:off x="312820" y="219995"/>
            <a:ext cx="11249527" cy="910974"/>
          </a:xfrm>
        </p:spPr>
        <p:txBody>
          <a:bodyPr anchor="t">
            <a:noAutofit/>
          </a:bodyPr>
          <a:lstStyle/>
          <a:p>
            <a:pPr marL="285750" indent="-285750" algn="l">
              <a:buFont typeface="Arial" panose="020B0604020202020204" pitchFamily="34" charset="0"/>
              <a:buChar char="•"/>
            </a:pPr>
            <a:r>
              <a:rPr lang="en-US" sz="2400" dirty="0"/>
              <a:t>Member login to the RBA backend account to deploy the grievance feature, members FTY’s are integrated from RBA Online. Will add a data share authorization link. </a:t>
            </a:r>
            <a:br>
              <a:rPr lang="en-US" sz="2400" dirty="0"/>
            </a:br>
            <a:endParaRPr lang="en-US" sz="2400" dirty="0"/>
          </a:p>
        </p:txBody>
      </p:sp>
      <p:pic>
        <p:nvPicPr>
          <p:cNvPr id="5" name="Picture 4" descr="Graphical user interface, application&#10;&#10;Description automatically generated">
            <a:extLst>
              <a:ext uri="{FF2B5EF4-FFF2-40B4-BE49-F238E27FC236}">
                <a16:creationId xmlns:a16="http://schemas.microsoft.com/office/drawing/2014/main" id="{D5AE7ED1-D250-ED41-B578-29928A119406}"/>
              </a:ext>
            </a:extLst>
          </p:cNvPr>
          <p:cNvPicPr>
            <a:picLocks noChangeAspect="1"/>
          </p:cNvPicPr>
          <p:nvPr/>
        </p:nvPicPr>
        <p:blipFill>
          <a:blip r:embed="rId2"/>
          <a:stretch>
            <a:fillRect/>
          </a:stretch>
        </p:blipFill>
        <p:spPr>
          <a:xfrm>
            <a:off x="124545" y="1022684"/>
            <a:ext cx="11942910" cy="5329990"/>
          </a:xfrm>
          <a:prstGeom prst="rect">
            <a:avLst/>
          </a:prstGeom>
          <a:ln>
            <a:solidFill>
              <a:schemeClr val="tx1"/>
            </a:solidFill>
          </a:ln>
        </p:spPr>
      </p:pic>
      <p:sp>
        <p:nvSpPr>
          <p:cNvPr id="6" name="TextBox 5">
            <a:extLst>
              <a:ext uri="{FF2B5EF4-FFF2-40B4-BE49-F238E27FC236}">
                <a16:creationId xmlns:a16="http://schemas.microsoft.com/office/drawing/2014/main" id="{2A4E000B-9F5E-F345-8E5D-6C0BF310EA51}"/>
              </a:ext>
            </a:extLst>
          </p:cNvPr>
          <p:cNvSpPr txBox="1"/>
          <p:nvPr/>
        </p:nvSpPr>
        <p:spPr>
          <a:xfrm>
            <a:off x="541424" y="2562718"/>
            <a:ext cx="2851484" cy="3657600"/>
          </a:xfrm>
          <a:prstGeom prst="rect">
            <a:avLst/>
          </a:prstGeom>
          <a:noFill/>
          <a:ln w="57150">
            <a:solidFill>
              <a:srgbClr val="FF0000"/>
            </a:solidFill>
          </a:ln>
        </p:spPr>
        <p:txBody>
          <a:bodyPr wrap="square" rtlCol="0">
            <a:spAutoFit/>
          </a:bodyPr>
          <a:lstStyle/>
          <a:p>
            <a:endParaRPr lang="en-US" dirty="0"/>
          </a:p>
        </p:txBody>
      </p:sp>
    </p:spTree>
    <p:extLst>
      <p:ext uri="{BB962C8B-B14F-4D97-AF65-F5344CB8AC3E}">
        <p14:creationId xmlns:p14="http://schemas.microsoft.com/office/powerpoint/2010/main" val="28958800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3FE24B-C889-134C-9DA1-E8F5DB6DC98D}"/>
              </a:ext>
            </a:extLst>
          </p:cNvPr>
          <p:cNvSpPr>
            <a:spLocks noGrp="1"/>
          </p:cNvSpPr>
          <p:nvPr>
            <p:ph type="title"/>
          </p:nvPr>
        </p:nvSpPr>
        <p:spPr>
          <a:xfrm>
            <a:off x="249531" y="145723"/>
            <a:ext cx="11782048" cy="1325563"/>
          </a:xfrm>
        </p:spPr>
        <p:txBody>
          <a:bodyPr anchor="t">
            <a:noAutofit/>
          </a:bodyPr>
          <a:lstStyle/>
          <a:p>
            <a:pPr marL="285750" indent="-285750">
              <a:buFont typeface="Arial" panose="020B0604020202020204" pitchFamily="34" charset="0"/>
              <a:buChar char="•"/>
            </a:pPr>
            <a:r>
              <a:rPr lang="en-US" sz="2400" dirty="0"/>
              <a:t>Lists all factories that have launched the grievance tool, and their status ‘enable’ or ‘disable’. </a:t>
            </a:r>
            <a:br>
              <a:rPr lang="en-US" sz="2400" dirty="0"/>
            </a:br>
            <a:r>
              <a:rPr lang="en-US" sz="2400" dirty="0"/>
              <a:t>- select “</a:t>
            </a:r>
            <a:r>
              <a:rPr lang="en-US" sz="2400" dirty="0">
                <a:solidFill>
                  <a:srgbClr val="FF0000"/>
                </a:solidFill>
              </a:rPr>
              <a:t>Add Factory</a:t>
            </a:r>
            <a:r>
              <a:rPr lang="en-US" sz="2400" dirty="0"/>
              <a:t>” to access a full list factories linked to member RBA ID #</a:t>
            </a:r>
            <a:br>
              <a:rPr lang="en-US" sz="2400" dirty="0"/>
            </a:br>
            <a:endParaRPr lang="en-US" sz="2400" dirty="0"/>
          </a:p>
        </p:txBody>
      </p:sp>
      <p:pic>
        <p:nvPicPr>
          <p:cNvPr id="5" name="Content Placeholder 4" descr="Graphical user interface, text, application, email&#10;&#10;Description automatically generated">
            <a:extLst>
              <a:ext uri="{FF2B5EF4-FFF2-40B4-BE49-F238E27FC236}">
                <a16:creationId xmlns:a16="http://schemas.microsoft.com/office/drawing/2014/main" id="{FA5C61AE-42A9-EC43-AA0F-325CB886F094}"/>
              </a:ext>
            </a:extLst>
          </p:cNvPr>
          <p:cNvPicPr>
            <a:picLocks noGrp="1" noChangeAspect="1"/>
          </p:cNvPicPr>
          <p:nvPr>
            <p:ph idx="1"/>
          </p:nvPr>
        </p:nvPicPr>
        <p:blipFill>
          <a:blip r:embed="rId2"/>
          <a:stretch>
            <a:fillRect/>
          </a:stretch>
        </p:blipFill>
        <p:spPr>
          <a:xfrm>
            <a:off x="682667" y="987329"/>
            <a:ext cx="10242005" cy="5593945"/>
          </a:xfrm>
          <a:ln>
            <a:solidFill>
              <a:schemeClr val="tx1"/>
            </a:solidFill>
          </a:ln>
        </p:spPr>
      </p:pic>
      <p:sp>
        <p:nvSpPr>
          <p:cNvPr id="8" name="TextBox 7">
            <a:extLst>
              <a:ext uri="{FF2B5EF4-FFF2-40B4-BE49-F238E27FC236}">
                <a16:creationId xmlns:a16="http://schemas.microsoft.com/office/drawing/2014/main" id="{BAADBD28-2BA1-BC43-988E-F255D78F9FC8}"/>
              </a:ext>
            </a:extLst>
          </p:cNvPr>
          <p:cNvSpPr txBox="1"/>
          <p:nvPr/>
        </p:nvSpPr>
        <p:spPr>
          <a:xfrm>
            <a:off x="2490537" y="2454327"/>
            <a:ext cx="1022684" cy="501679"/>
          </a:xfrm>
          <a:prstGeom prst="rect">
            <a:avLst/>
          </a:prstGeom>
          <a:noFill/>
          <a:ln w="57150">
            <a:solidFill>
              <a:srgbClr val="FF0000"/>
            </a:solidFill>
          </a:ln>
        </p:spPr>
        <p:txBody>
          <a:bodyPr wrap="square" rtlCol="0">
            <a:spAutoFit/>
          </a:bodyPr>
          <a:lstStyle/>
          <a:p>
            <a:endParaRPr lang="en-US" dirty="0"/>
          </a:p>
        </p:txBody>
      </p:sp>
    </p:spTree>
    <p:extLst>
      <p:ext uri="{BB962C8B-B14F-4D97-AF65-F5344CB8AC3E}">
        <p14:creationId xmlns:p14="http://schemas.microsoft.com/office/powerpoint/2010/main" val="5020329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EBA8D6-0A6A-3342-93EF-D63A8DBB6496}"/>
              </a:ext>
            </a:extLst>
          </p:cNvPr>
          <p:cNvSpPr>
            <a:spLocks noGrp="1"/>
          </p:cNvSpPr>
          <p:nvPr>
            <p:ph type="title"/>
          </p:nvPr>
        </p:nvSpPr>
        <p:spPr>
          <a:xfrm>
            <a:off x="264693" y="11821"/>
            <a:ext cx="11545601" cy="1022684"/>
          </a:xfrm>
        </p:spPr>
        <p:txBody>
          <a:bodyPr>
            <a:normAutofit/>
          </a:bodyPr>
          <a:lstStyle/>
          <a:p>
            <a:pPr marL="342900" indent="-342900">
              <a:buFont typeface="Arial" panose="020B0604020202020204" pitchFamily="34" charset="0"/>
              <a:buChar char="•"/>
            </a:pPr>
            <a:r>
              <a:rPr lang="en-US" sz="2400" dirty="0"/>
              <a:t>Select the Factory (s) you’d like to launch the grievance tool. </a:t>
            </a:r>
            <a:br>
              <a:rPr lang="en-US" sz="2400" dirty="0"/>
            </a:br>
            <a:r>
              <a:rPr lang="en-US" sz="2400" dirty="0"/>
              <a:t>Then select “</a:t>
            </a:r>
            <a:r>
              <a:rPr lang="en-US" sz="2400" dirty="0">
                <a:solidFill>
                  <a:srgbClr val="FF0000"/>
                </a:solidFill>
              </a:rPr>
              <a:t>next</a:t>
            </a:r>
            <a:r>
              <a:rPr lang="en-US" sz="2400" dirty="0"/>
              <a:t>”</a:t>
            </a:r>
          </a:p>
        </p:txBody>
      </p:sp>
      <p:pic>
        <p:nvPicPr>
          <p:cNvPr id="4" name="Content Placeholder 3" descr="Graphical user interface, text, application&#10;&#10;Description automatically generated">
            <a:extLst>
              <a:ext uri="{FF2B5EF4-FFF2-40B4-BE49-F238E27FC236}">
                <a16:creationId xmlns:a16="http://schemas.microsoft.com/office/drawing/2014/main" id="{FD51CB9F-1995-6641-A458-90AC6AC2FA48}"/>
              </a:ext>
            </a:extLst>
          </p:cNvPr>
          <p:cNvPicPr>
            <a:picLocks noGrp="1" noChangeAspect="1"/>
          </p:cNvPicPr>
          <p:nvPr>
            <p:ph idx="1"/>
          </p:nvPr>
        </p:nvPicPr>
        <p:blipFill>
          <a:blip r:embed="rId2"/>
          <a:stretch>
            <a:fillRect/>
          </a:stretch>
        </p:blipFill>
        <p:spPr>
          <a:xfrm>
            <a:off x="381706" y="953965"/>
            <a:ext cx="11012199" cy="5892214"/>
          </a:xfrm>
          <a:prstGeom prst="rect">
            <a:avLst/>
          </a:prstGeom>
          <a:ln>
            <a:solidFill>
              <a:schemeClr val="tx1"/>
            </a:solidFill>
          </a:ln>
        </p:spPr>
      </p:pic>
      <p:sp>
        <p:nvSpPr>
          <p:cNvPr id="5" name="TextBox 4">
            <a:extLst>
              <a:ext uri="{FF2B5EF4-FFF2-40B4-BE49-F238E27FC236}">
                <a16:creationId xmlns:a16="http://schemas.microsoft.com/office/drawing/2014/main" id="{87611457-19AA-994D-B6D1-AA88F49A45E8}"/>
              </a:ext>
            </a:extLst>
          </p:cNvPr>
          <p:cNvSpPr txBox="1"/>
          <p:nvPr/>
        </p:nvSpPr>
        <p:spPr>
          <a:xfrm>
            <a:off x="2346158" y="2917657"/>
            <a:ext cx="336883" cy="1738563"/>
          </a:xfrm>
          <a:prstGeom prst="rect">
            <a:avLst/>
          </a:prstGeom>
          <a:noFill/>
          <a:ln w="38100">
            <a:solidFill>
              <a:srgbClr val="FF0000"/>
            </a:solidFill>
          </a:ln>
        </p:spPr>
        <p:txBody>
          <a:bodyPr wrap="square" rtlCol="0">
            <a:spAutoFit/>
          </a:bodyPr>
          <a:lstStyle/>
          <a:p>
            <a:endParaRPr lang="en-US" dirty="0"/>
          </a:p>
        </p:txBody>
      </p:sp>
      <p:sp>
        <p:nvSpPr>
          <p:cNvPr id="6" name="TextBox 5">
            <a:extLst>
              <a:ext uri="{FF2B5EF4-FFF2-40B4-BE49-F238E27FC236}">
                <a16:creationId xmlns:a16="http://schemas.microsoft.com/office/drawing/2014/main" id="{2965EEE6-63FA-1242-BD97-A8C20550B5FC}"/>
              </a:ext>
            </a:extLst>
          </p:cNvPr>
          <p:cNvSpPr txBox="1"/>
          <p:nvPr/>
        </p:nvSpPr>
        <p:spPr>
          <a:xfrm>
            <a:off x="10022305" y="4876434"/>
            <a:ext cx="721895" cy="393398"/>
          </a:xfrm>
          <a:prstGeom prst="rect">
            <a:avLst/>
          </a:prstGeom>
          <a:noFill/>
          <a:ln w="38100">
            <a:solidFill>
              <a:srgbClr val="FF0000"/>
            </a:solidFill>
          </a:ln>
        </p:spPr>
        <p:txBody>
          <a:bodyPr wrap="square" rtlCol="0">
            <a:spAutoFit/>
          </a:bodyPr>
          <a:lstStyle/>
          <a:p>
            <a:endParaRPr lang="en-US" dirty="0"/>
          </a:p>
        </p:txBody>
      </p:sp>
    </p:spTree>
    <p:extLst>
      <p:ext uri="{BB962C8B-B14F-4D97-AF65-F5344CB8AC3E}">
        <p14:creationId xmlns:p14="http://schemas.microsoft.com/office/powerpoint/2010/main" val="36540503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DB42D2-285C-E447-80C1-909EAEB589D8}"/>
              </a:ext>
            </a:extLst>
          </p:cNvPr>
          <p:cNvSpPr>
            <a:spLocks noGrp="1"/>
          </p:cNvSpPr>
          <p:nvPr>
            <p:ph type="title"/>
          </p:nvPr>
        </p:nvSpPr>
        <p:spPr>
          <a:xfrm>
            <a:off x="312821" y="180475"/>
            <a:ext cx="10996863" cy="553451"/>
          </a:xfrm>
        </p:spPr>
        <p:txBody>
          <a:bodyPr anchor="t">
            <a:normAutofit/>
          </a:bodyPr>
          <a:lstStyle/>
          <a:p>
            <a:r>
              <a:rPr lang="en-US" sz="2400" dirty="0"/>
              <a:t>- Review and Confirm information, then select ‘</a:t>
            </a:r>
            <a:r>
              <a:rPr lang="en-US" sz="2400" dirty="0">
                <a:solidFill>
                  <a:srgbClr val="FF0000"/>
                </a:solidFill>
              </a:rPr>
              <a:t>next</a:t>
            </a:r>
            <a:r>
              <a:rPr lang="en-US" sz="2400" dirty="0"/>
              <a:t>’. </a:t>
            </a:r>
          </a:p>
        </p:txBody>
      </p:sp>
      <p:pic>
        <p:nvPicPr>
          <p:cNvPr id="5" name="Content Placeholder 4" descr="Graphical user interface, text, application, email&#10;&#10;Description automatically generated">
            <a:extLst>
              <a:ext uri="{FF2B5EF4-FFF2-40B4-BE49-F238E27FC236}">
                <a16:creationId xmlns:a16="http://schemas.microsoft.com/office/drawing/2014/main" id="{A657C191-0837-FE43-9D42-3DB5922AFD8D}"/>
              </a:ext>
            </a:extLst>
          </p:cNvPr>
          <p:cNvPicPr>
            <a:picLocks noGrp="1" noChangeAspect="1"/>
          </p:cNvPicPr>
          <p:nvPr>
            <p:ph idx="1"/>
          </p:nvPr>
        </p:nvPicPr>
        <p:blipFill>
          <a:blip r:embed="rId2"/>
          <a:stretch>
            <a:fillRect/>
          </a:stretch>
        </p:blipFill>
        <p:spPr>
          <a:xfrm>
            <a:off x="457200" y="733926"/>
            <a:ext cx="10467473" cy="5803748"/>
          </a:xfrm>
          <a:ln>
            <a:solidFill>
              <a:schemeClr val="tx1"/>
            </a:solidFill>
          </a:ln>
        </p:spPr>
      </p:pic>
      <p:sp>
        <p:nvSpPr>
          <p:cNvPr id="6" name="TextBox 5">
            <a:extLst>
              <a:ext uri="{FF2B5EF4-FFF2-40B4-BE49-F238E27FC236}">
                <a16:creationId xmlns:a16="http://schemas.microsoft.com/office/drawing/2014/main" id="{28616E99-2808-2E45-82A6-0A08EF60BE62}"/>
              </a:ext>
            </a:extLst>
          </p:cNvPr>
          <p:cNvSpPr txBox="1"/>
          <p:nvPr/>
        </p:nvSpPr>
        <p:spPr>
          <a:xfrm>
            <a:off x="9620750" y="3567066"/>
            <a:ext cx="906625" cy="369332"/>
          </a:xfrm>
          <a:prstGeom prst="rect">
            <a:avLst/>
          </a:prstGeom>
          <a:noFill/>
          <a:ln w="38100">
            <a:solidFill>
              <a:srgbClr val="FF0000"/>
            </a:solidFill>
          </a:ln>
        </p:spPr>
        <p:txBody>
          <a:bodyPr wrap="square" rtlCol="0">
            <a:spAutoFit/>
          </a:bodyPr>
          <a:lstStyle/>
          <a:p>
            <a:endParaRPr lang="en-US" dirty="0"/>
          </a:p>
        </p:txBody>
      </p:sp>
    </p:spTree>
    <p:extLst>
      <p:ext uri="{BB962C8B-B14F-4D97-AF65-F5344CB8AC3E}">
        <p14:creationId xmlns:p14="http://schemas.microsoft.com/office/powerpoint/2010/main" val="42431245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9C1D20-A795-1F43-B5A3-81BA8F845183}"/>
              </a:ext>
            </a:extLst>
          </p:cNvPr>
          <p:cNvSpPr>
            <a:spLocks noGrp="1"/>
          </p:cNvSpPr>
          <p:nvPr>
            <p:ph type="title"/>
          </p:nvPr>
        </p:nvSpPr>
        <p:spPr>
          <a:xfrm>
            <a:off x="84222" y="82380"/>
            <a:ext cx="12007516" cy="838033"/>
          </a:xfrm>
        </p:spPr>
        <p:txBody>
          <a:bodyPr anchor="t">
            <a:normAutofit/>
          </a:bodyPr>
          <a:lstStyle/>
          <a:p>
            <a:r>
              <a:rPr lang="en-US" sz="2400" dirty="0"/>
              <a:t>A member will see the factory(s) already deployed. Send QR code tick and select “send QR code”. </a:t>
            </a:r>
            <a:br>
              <a:rPr lang="en-US" sz="2400" dirty="0"/>
            </a:br>
            <a:r>
              <a:rPr lang="en-US" sz="2400" dirty="0"/>
              <a:t>- Select “action tab” to disable grievance tool. Note: automatically activates to the app</a:t>
            </a:r>
          </a:p>
        </p:txBody>
      </p:sp>
      <p:pic>
        <p:nvPicPr>
          <p:cNvPr id="5" name="Content Placeholder 4" descr="Graphical user interface, application&#10;&#10;Description automatically generated">
            <a:extLst>
              <a:ext uri="{FF2B5EF4-FFF2-40B4-BE49-F238E27FC236}">
                <a16:creationId xmlns:a16="http://schemas.microsoft.com/office/drawing/2014/main" id="{E53E33C7-AE87-4642-8CA2-81DC4656BC3A}"/>
              </a:ext>
            </a:extLst>
          </p:cNvPr>
          <p:cNvPicPr>
            <a:picLocks noGrp="1" noChangeAspect="1"/>
          </p:cNvPicPr>
          <p:nvPr>
            <p:ph idx="1"/>
          </p:nvPr>
        </p:nvPicPr>
        <p:blipFill>
          <a:blip r:embed="rId2"/>
          <a:stretch>
            <a:fillRect/>
          </a:stretch>
        </p:blipFill>
        <p:spPr>
          <a:xfrm>
            <a:off x="770020" y="1201013"/>
            <a:ext cx="10202779" cy="5656987"/>
          </a:xfrm>
          <a:ln>
            <a:solidFill>
              <a:schemeClr val="tx1"/>
            </a:solidFill>
          </a:ln>
        </p:spPr>
      </p:pic>
      <p:sp>
        <p:nvSpPr>
          <p:cNvPr id="6" name="TextBox 5">
            <a:extLst>
              <a:ext uri="{FF2B5EF4-FFF2-40B4-BE49-F238E27FC236}">
                <a16:creationId xmlns:a16="http://schemas.microsoft.com/office/drawing/2014/main" id="{3A210116-8DA8-8747-A8E3-A20712730A0E}"/>
              </a:ext>
            </a:extLst>
          </p:cNvPr>
          <p:cNvSpPr txBox="1"/>
          <p:nvPr/>
        </p:nvSpPr>
        <p:spPr>
          <a:xfrm>
            <a:off x="3693694" y="2616864"/>
            <a:ext cx="1010652" cy="469232"/>
          </a:xfrm>
          <a:prstGeom prst="rect">
            <a:avLst/>
          </a:prstGeom>
          <a:noFill/>
          <a:ln w="38100">
            <a:solidFill>
              <a:srgbClr val="FF0000"/>
            </a:solidFill>
          </a:ln>
        </p:spPr>
        <p:txBody>
          <a:bodyPr wrap="square" rtlCol="0">
            <a:spAutoFit/>
          </a:bodyPr>
          <a:lstStyle/>
          <a:p>
            <a:endParaRPr lang="en-US" dirty="0"/>
          </a:p>
        </p:txBody>
      </p:sp>
      <p:sp>
        <p:nvSpPr>
          <p:cNvPr id="7" name="TextBox 6">
            <a:extLst>
              <a:ext uri="{FF2B5EF4-FFF2-40B4-BE49-F238E27FC236}">
                <a16:creationId xmlns:a16="http://schemas.microsoft.com/office/drawing/2014/main" id="{9EBE9487-A335-2A42-987A-9F1EF7FF5899}"/>
              </a:ext>
            </a:extLst>
          </p:cNvPr>
          <p:cNvSpPr txBox="1"/>
          <p:nvPr/>
        </p:nvSpPr>
        <p:spPr>
          <a:xfrm>
            <a:off x="2566737" y="2851480"/>
            <a:ext cx="477251" cy="2346161"/>
          </a:xfrm>
          <a:prstGeom prst="rect">
            <a:avLst/>
          </a:prstGeom>
          <a:noFill/>
          <a:ln w="38100">
            <a:solidFill>
              <a:srgbClr val="FF0000"/>
            </a:solidFill>
          </a:ln>
        </p:spPr>
        <p:txBody>
          <a:bodyPr wrap="square" rtlCol="0">
            <a:spAutoFit/>
          </a:bodyPr>
          <a:lstStyle/>
          <a:p>
            <a:endParaRPr lang="en-US" dirty="0"/>
          </a:p>
        </p:txBody>
      </p:sp>
      <p:sp>
        <p:nvSpPr>
          <p:cNvPr id="8" name="TextBox 7">
            <a:extLst>
              <a:ext uri="{FF2B5EF4-FFF2-40B4-BE49-F238E27FC236}">
                <a16:creationId xmlns:a16="http://schemas.microsoft.com/office/drawing/2014/main" id="{E27CB4B7-45F0-8C4C-9905-91D47FDEA88C}"/>
              </a:ext>
            </a:extLst>
          </p:cNvPr>
          <p:cNvSpPr txBox="1"/>
          <p:nvPr/>
        </p:nvSpPr>
        <p:spPr>
          <a:xfrm>
            <a:off x="9256296" y="3194383"/>
            <a:ext cx="1006641" cy="1389647"/>
          </a:xfrm>
          <a:prstGeom prst="rect">
            <a:avLst/>
          </a:prstGeom>
          <a:noFill/>
          <a:ln w="38100">
            <a:solidFill>
              <a:srgbClr val="FF0000"/>
            </a:solidFill>
          </a:ln>
        </p:spPr>
        <p:txBody>
          <a:bodyPr wrap="square" rtlCol="0">
            <a:spAutoFit/>
          </a:bodyPr>
          <a:lstStyle/>
          <a:p>
            <a:endParaRPr lang="en-US" dirty="0"/>
          </a:p>
        </p:txBody>
      </p:sp>
    </p:spTree>
    <p:extLst>
      <p:ext uri="{BB962C8B-B14F-4D97-AF65-F5344CB8AC3E}">
        <p14:creationId xmlns:p14="http://schemas.microsoft.com/office/powerpoint/2010/main" val="40005068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AD773FD-349F-C544-95A5-C9B723F77FFC}"/>
              </a:ext>
            </a:extLst>
          </p:cNvPr>
          <p:cNvSpPr txBox="1"/>
          <p:nvPr/>
        </p:nvSpPr>
        <p:spPr>
          <a:xfrm>
            <a:off x="277091" y="164690"/>
            <a:ext cx="12288982" cy="6494085"/>
          </a:xfrm>
          <a:prstGeom prst="rect">
            <a:avLst/>
          </a:prstGeom>
          <a:noFill/>
        </p:spPr>
        <p:txBody>
          <a:bodyPr wrap="square" rtlCol="0">
            <a:spAutoFit/>
          </a:bodyPr>
          <a:lstStyle/>
          <a:p>
            <a:r>
              <a:rPr lang="en-US" sz="1600" b="1" dirty="0">
                <a:latin typeface="Helvetica" pitchFamily="2" charset="0"/>
              </a:rPr>
              <a:t>Material:</a:t>
            </a:r>
          </a:p>
          <a:p>
            <a:pPr marL="342900" indent="-342900">
              <a:buAutoNum type="arabicPeriod"/>
            </a:pPr>
            <a:r>
              <a:rPr lang="en-US" sz="1600" dirty="0">
                <a:latin typeface="Helvetica" pitchFamily="2" charset="0"/>
              </a:rPr>
              <a:t>“How to” PPT’s to show flow (presentation uses)</a:t>
            </a:r>
          </a:p>
          <a:p>
            <a:pPr marL="342900" indent="-342900">
              <a:buAutoNum type="arabicPeriod"/>
            </a:pPr>
            <a:r>
              <a:rPr lang="en-US" sz="1600" dirty="0">
                <a:latin typeface="Helvetica" pitchFamily="2" charset="0"/>
              </a:rPr>
              <a:t>Short instruction Video </a:t>
            </a:r>
          </a:p>
          <a:p>
            <a:pPr marL="342900" indent="-342900">
              <a:buAutoNum type="arabicPeriod"/>
            </a:pPr>
            <a:r>
              <a:rPr lang="en-US" sz="1600" dirty="0">
                <a:latin typeface="Helvetica" pitchFamily="2" charset="0"/>
              </a:rPr>
              <a:t>Q&amp;A Documents</a:t>
            </a:r>
          </a:p>
          <a:p>
            <a:pPr marL="342900" indent="-342900">
              <a:buAutoNum type="arabicPeriod"/>
            </a:pPr>
            <a:r>
              <a:rPr lang="en-US" sz="1600" dirty="0">
                <a:latin typeface="Helvetica" pitchFamily="2" charset="0"/>
              </a:rPr>
              <a:t>Website - </a:t>
            </a:r>
          </a:p>
          <a:p>
            <a:endParaRPr lang="en-US" sz="1600" dirty="0">
              <a:latin typeface="Helvetica" pitchFamily="2" charset="0"/>
            </a:endParaRPr>
          </a:p>
          <a:p>
            <a:r>
              <a:rPr lang="en-US" sz="1600" b="1" dirty="0">
                <a:latin typeface="Helvetica" pitchFamily="2" charset="0"/>
                <a:cs typeface="Al Bayan" pitchFamily="2" charset="-78"/>
              </a:rPr>
              <a:t>Topics:</a:t>
            </a:r>
          </a:p>
          <a:p>
            <a:pPr marL="342900" indent="-342900">
              <a:buAutoNum type="alphaUcPeriod"/>
            </a:pPr>
            <a:r>
              <a:rPr lang="en-US" sz="1600" dirty="0">
                <a:latin typeface="Helvetica" pitchFamily="2" charset="0"/>
              </a:rPr>
              <a:t>Member: How to deploy Grievance Tool</a:t>
            </a:r>
          </a:p>
          <a:p>
            <a:pPr marL="1257300" lvl="2" indent="-342900">
              <a:buAutoNum type="alphaUcPeriod"/>
            </a:pPr>
            <a:r>
              <a:rPr lang="en-US" sz="1600" dirty="0">
                <a:latin typeface="Helvetica" pitchFamily="2" charset="0"/>
              </a:rPr>
              <a:t>Existing app </a:t>
            </a:r>
          </a:p>
          <a:p>
            <a:pPr marL="1257300" lvl="2" indent="-342900">
              <a:buAutoNum type="alphaUcPeriod"/>
            </a:pPr>
            <a:r>
              <a:rPr lang="en-US" sz="1600" dirty="0">
                <a:latin typeface="Helvetica" pitchFamily="2" charset="0"/>
              </a:rPr>
              <a:t>New member launch</a:t>
            </a:r>
          </a:p>
          <a:p>
            <a:pPr marL="1257300" lvl="2" indent="-342900">
              <a:buAutoNum type="alphaUcPeriod"/>
            </a:pPr>
            <a:r>
              <a:rPr lang="en-US" sz="1600" dirty="0">
                <a:latin typeface="Helvetica" pitchFamily="2" charset="0"/>
              </a:rPr>
              <a:t>Grievance app introduction </a:t>
            </a:r>
          </a:p>
          <a:p>
            <a:pPr lvl="2"/>
            <a:endParaRPr lang="en-US" sz="1600" dirty="0">
              <a:latin typeface="Helvetica" pitchFamily="2" charset="0"/>
            </a:endParaRPr>
          </a:p>
          <a:p>
            <a:pPr marL="342900" indent="-342900">
              <a:buAutoNum type="alphaUcPeriod"/>
            </a:pPr>
            <a:r>
              <a:rPr lang="en-US" sz="1600" dirty="0">
                <a:latin typeface="Helvetica" pitchFamily="2" charset="0"/>
              </a:rPr>
              <a:t>Member: Backend Management </a:t>
            </a:r>
          </a:p>
          <a:p>
            <a:pPr marL="800100" lvl="1" indent="-342900">
              <a:buAutoNum type="alphaLcPeriod"/>
            </a:pPr>
            <a:r>
              <a:rPr lang="en-US" sz="1600" dirty="0">
                <a:latin typeface="Helvetica" pitchFamily="2" charset="0"/>
              </a:rPr>
              <a:t>How to response to grievance messages </a:t>
            </a:r>
          </a:p>
          <a:p>
            <a:pPr marL="800100" lvl="1" indent="-342900">
              <a:buAutoNum type="alphaLcPeriod"/>
            </a:pPr>
            <a:r>
              <a:rPr lang="en-US" sz="1600" dirty="0">
                <a:latin typeface="Helvetica" pitchFamily="2" charset="0"/>
              </a:rPr>
              <a:t>Company FTY vs. Non-company FTY’s</a:t>
            </a:r>
          </a:p>
          <a:p>
            <a:pPr marL="342900" indent="-342900">
              <a:buAutoNum type="alphaUcPeriod"/>
            </a:pPr>
            <a:endParaRPr lang="en-US" sz="1600" dirty="0">
              <a:latin typeface="Helvetica" pitchFamily="2" charset="0"/>
            </a:endParaRPr>
          </a:p>
          <a:p>
            <a:pPr marL="342900" indent="-342900">
              <a:buAutoNum type="alphaUcPeriod"/>
            </a:pPr>
            <a:r>
              <a:rPr lang="en-US" sz="1600" dirty="0">
                <a:latin typeface="Helvetica" pitchFamily="2" charset="0"/>
              </a:rPr>
              <a:t> Factory: </a:t>
            </a:r>
          </a:p>
          <a:p>
            <a:pPr marL="800100" lvl="1" indent="-342900">
              <a:buAutoNum type="alphaUcPeriod"/>
            </a:pPr>
            <a:r>
              <a:rPr lang="en-US" sz="1600" dirty="0">
                <a:latin typeface="Helvetica" pitchFamily="2" charset="0"/>
              </a:rPr>
              <a:t>How to onboard workers </a:t>
            </a:r>
          </a:p>
          <a:p>
            <a:pPr marL="800100" lvl="1" indent="-342900">
              <a:buAutoNum type="alphaUcPeriod"/>
            </a:pPr>
            <a:r>
              <a:rPr lang="en-US" sz="1600" dirty="0">
                <a:latin typeface="Helvetica" pitchFamily="2" charset="0"/>
              </a:rPr>
              <a:t>How to navigate and respond to workers </a:t>
            </a:r>
          </a:p>
          <a:p>
            <a:pPr marL="800100" lvl="1" indent="-342900">
              <a:buAutoNum type="alphaUcPeriod"/>
            </a:pPr>
            <a:r>
              <a:rPr lang="en-US" sz="1600" dirty="0">
                <a:latin typeface="Helvetica" pitchFamily="2" charset="0"/>
              </a:rPr>
              <a:t>Response time requirements </a:t>
            </a:r>
          </a:p>
          <a:p>
            <a:pPr marL="800100" lvl="1" indent="-342900">
              <a:buAutoNum type="alphaUcPeriod"/>
            </a:pPr>
            <a:r>
              <a:rPr lang="en-US" sz="1600" dirty="0">
                <a:latin typeface="Helvetica" pitchFamily="2" charset="0"/>
              </a:rPr>
              <a:t>NGO oversite/ customer oversite </a:t>
            </a:r>
          </a:p>
          <a:p>
            <a:pPr marL="342900" indent="-342900">
              <a:buAutoNum type="arabicPeriod"/>
            </a:pPr>
            <a:endParaRPr lang="en-US" sz="1600" dirty="0">
              <a:latin typeface="Helvetica" pitchFamily="2" charset="0"/>
            </a:endParaRPr>
          </a:p>
          <a:p>
            <a:r>
              <a:rPr lang="en-US" sz="1600" dirty="0">
                <a:latin typeface="Helvetica" pitchFamily="2" charset="0"/>
              </a:rPr>
              <a:t>D. How to get started </a:t>
            </a:r>
          </a:p>
          <a:p>
            <a:r>
              <a:rPr lang="en-US" sz="1600" dirty="0">
                <a:latin typeface="Helvetica" pitchFamily="2" charset="0"/>
              </a:rPr>
              <a:t>	a. document </a:t>
            </a:r>
          </a:p>
          <a:p>
            <a:r>
              <a:rPr lang="en-US" sz="1600" dirty="0">
                <a:latin typeface="Helvetica" pitchFamily="2" charset="0"/>
              </a:rPr>
              <a:t>	b. video </a:t>
            </a:r>
          </a:p>
          <a:p>
            <a:r>
              <a:rPr lang="en-US" sz="1600" dirty="0">
                <a:latin typeface="Helvetica" pitchFamily="2" charset="0"/>
              </a:rPr>
              <a:t>E. Data visual </a:t>
            </a:r>
          </a:p>
        </p:txBody>
      </p:sp>
    </p:spTree>
    <p:extLst>
      <p:ext uri="{BB962C8B-B14F-4D97-AF65-F5344CB8AC3E}">
        <p14:creationId xmlns:p14="http://schemas.microsoft.com/office/powerpoint/2010/main" val="16678990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EBA8D6-0A6A-3342-93EF-D63A8DBB6496}"/>
              </a:ext>
            </a:extLst>
          </p:cNvPr>
          <p:cNvSpPr>
            <a:spLocks noGrp="1"/>
          </p:cNvSpPr>
          <p:nvPr>
            <p:ph type="title"/>
          </p:nvPr>
        </p:nvSpPr>
        <p:spPr>
          <a:xfrm>
            <a:off x="429126" y="148557"/>
            <a:ext cx="10515600" cy="1325563"/>
          </a:xfrm>
        </p:spPr>
        <p:txBody>
          <a:bodyPr>
            <a:noAutofit/>
          </a:bodyPr>
          <a:lstStyle/>
          <a:p>
            <a:r>
              <a:rPr lang="en-US" sz="2400" dirty="0"/>
              <a:t>An email will be sent to the FTY contact in RBA Online, includes: </a:t>
            </a:r>
            <a:br>
              <a:rPr lang="en-US" sz="2400" dirty="0"/>
            </a:br>
            <a:r>
              <a:rPr lang="en-US" sz="2400" dirty="0"/>
              <a:t>	- RBA Voices app QR code (download app)</a:t>
            </a:r>
            <a:br>
              <a:rPr lang="en-US" sz="2400" dirty="0"/>
            </a:br>
            <a:r>
              <a:rPr lang="en-US" sz="2400" dirty="0"/>
              <a:t>	- FTY backend login credentials </a:t>
            </a:r>
            <a:br>
              <a:rPr lang="en-US" sz="2400" dirty="0"/>
            </a:br>
            <a:r>
              <a:rPr lang="en-US" sz="2400" dirty="0"/>
              <a:t>	- Grievance tool “How To”</a:t>
            </a:r>
          </a:p>
        </p:txBody>
      </p:sp>
      <p:pic>
        <p:nvPicPr>
          <p:cNvPr id="5" name="Content Placeholder 4" descr="Graphical user interface, application&#10;&#10;Description automatically generated">
            <a:extLst>
              <a:ext uri="{FF2B5EF4-FFF2-40B4-BE49-F238E27FC236}">
                <a16:creationId xmlns:a16="http://schemas.microsoft.com/office/drawing/2014/main" id="{3102DC80-A4B8-F149-B575-6829E3976B7A}"/>
              </a:ext>
            </a:extLst>
          </p:cNvPr>
          <p:cNvPicPr>
            <a:picLocks noGrp="1" noChangeAspect="1"/>
          </p:cNvPicPr>
          <p:nvPr>
            <p:ph idx="1"/>
          </p:nvPr>
        </p:nvPicPr>
        <p:blipFill>
          <a:blip r:embed="rId2"/>
          <a:stretch>
            <a:fillRect/>
          </a:stretch>
        </p:blipFill>
        <p:spPr>
          <a:xfrm>
            <a:off x="804834" y="1705309"/>
            <a:ext cx="4446226" cy="4351338"/>
          </a:xfrm>
          <a:ln>
            <a:solidFill>
              <a:schemeClr val="tx1"/>
            </a:solidFill>
          </a:ln>
        </p:spPr>
      </p:pic>
      <p:pic>
        <p:nvPicPr>
          <p:cNvPr id="7" name="Picture 6" descr="Graphical user interface, application&#10;&#10;Description automatically generated">
            <a:extLst>
              <a:ext uri="{FF2B5EF4-FFF2-40B4-BE49-F238E27FC236}">
                <a16:creationId xmlns:a16="http://schemas.microsoft.com/office/drawing/2014/main" id="{9A4B7369-0FA6-3340-8D38-DEEF9E4E941C}"/>
              </a:ext>
            </a:extLst>
          </p:cNvPr>
          <p:cNvPicPr>
            <a:picLocks noChangeAspect="1"/>
          </p:cNvPicPr>
          <p:nvPr/>
        </p:nvPicPr>
        <p:blipFill>
          <a:blip r:embed="rId3"/>
          <a:stretch>
            <a:fillRect/>
          </a:stretch>
        </p:blipFill>
        <p:spPr>
          <a:xfrm>
            <a:off x="5639440" y="1244266"/>
            <a:ext cx="5886153" cy="4812381"/>
          </a:xfrm>
          <a:prstGeom prst="rect">
            <a:avLst/>
          </a:prstGeom>
          <a:ln>
            <a:solidFill>
              <a:schemeClr val="tx1"/>
            </a:solidFill>
          </a:ln>
        </p:spPr>
      </p:pic>
    </p:spTree>
    <p:extLst>
      <p:ext uri="{BB962C8B-B14F-4D97-AF65-F5344CB8AC3E}">
        <p14:creationId xmlns:p14="http://schemas.microsoft.com/office/powerpoint/2010/main" val="33427519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DB42D2-285C-E447-80C1-909EAEB589D8}"/>
              </a:ext>
            </a:extLst>
          </p:cNvPr>
          <p:cNvSpPr>
            <a:spLocks noGrp="1"/>
          </p:cNvSpPr>
          <p:nvPr>
            <p:ph type="title"/>
          </p:nvPr>
        </p:nvSpPr>
        <p:spPr>
          <a:xfrm>
            <a:off x="152400" y="88400"/>
            <a:ext cx="10515600" cy="753812"/>
          </a:xfrm>
        </p:spPr>
        <p:txBody>
          <a:bodyPr anchor="t">
            <a:normAutofit/>
          </a:bodyPr>
          <a:lstStyle/>
          <a:p>
            <a:r>
              <a:rPr lang="en-US" sz="2400" dirty="0"/>
              <a:t>Member Grievance Reports: </a:t>
            </a:r>
          </a:p>
        </p:txBody>
      </p:sp>
      <p:pic>
        <p:nvPicPr>
          <p:cNvPr id="5" name="Content Placeholder 4" descr="Graphical user interface, text, application, email&#10;&#10;Description automatically generated">
            <a:extLst>
              <a:ext uri="{FF2B5EF4-FFF2-40B4-BE49-F238E27FC236}">
                <a16:creationId xmlns:a16="http://schemas.microsoft.com/office/drawing/2014/main" id="{677948DE-951B-5E47-898B-4F086ED11108}"/>
              </a:ext>
            </a:extLst>
          </p:cNvPr>
          <p:cNvPicPr>
            <a:picLocks noGrp="1" noChangeAspect="1"/>
          </p:cNvPicPr>
          <p:nvPr>
            <p:ph idx="1"/>
          </p:nvPr>
        </p:nvPicPr>
        <p:blipFill>
          <a:blip r:embed="rId2"/>
          <a:stretch>
            <a:fillRect/>
          </a:stretch>
        </p:blipFill>
        <p:spPr>
          <a:xfrm>
            <a:off x="458986" y="673768"/>
            <a:ext cx="10960727" cy="5892978"/>
          </a:xfrm>
          <a:ln>
            <a:solidFill>
              <a:schemeClr val="tx1"/>
            </a:solidFill>
          </a:ln>
        </p:spPr>
      </p:pic>
      <p:sp>
        <p:nvSpPr>
          <p:cNvPr id="6" name="TextBox 5">
            <a:extLst>
              <a:ext uri="{FF2B5EF4-FFF2-40B4-BE49-F238E27FC236}">
                <a16:creationId xmlns:a16="http://schemas.microsoft.com/office/drawing/2014/main" id="{5387147A-4582-3F44-AD9C-26479D152DC7}"/>
              </a:ext>
            </a:extLst>
          </p:cNvPr>
          <p:cNvSpPr txBox="1"/>
          <p:nvPr/>
        </p:nvSpPr>
        <p:spPr>
          <a:xfrm>
            <a:off x="4489278" y="2234107"/>
            <a:ext cx="1227221" cy="445169"/>
          </a:xfrm>
          <a:prstGeom prst="rect">
            <a:avLst/>
          </a:prstGeom>
          <a:noFill/>
          <a:ln w="38100">
            <a:solidFill>
              <a:srgbClr val="FF0000"/>
            </a:solidFill>
          </a:ln>
        </p:spPr>
        <p:txBody>
          <a:bodyPr wrap="square" rtlCol="0">
            <a:spAutoFit/>
          </a:bodyPr>
          <a:lstStyle/>
          <a:p>
            <a:endParaRPr lang="en-US" dirty="0"/>
          </a:p>
        </p:txBody>
      </p:sp>
    </p:spTree>
    <p:extLst>
      <p:ext uri="{BB962C8B-B14F-4D97-AF65-F5344CB8AC3E}">
        <p14:creationId xmlns:p14="http://schemas.microsoft.com/office/powerpoint/2010/main" val="74690977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内容占位符 5">
            <a:extLst>
              <a:ext uri="{FF2B5EF4-FFF2-40B4-BE49-F238E27FC236}">
                <a16:creationId xmlns:a16="http://schemas.microsoft.com/office/drawing/2014/main" id="{B13035F1-C637-5846-A3B7-88D53D4A6A47}"/>
              </a:ext>
            </a:extLst>
          </p:cNvPr>
          <p:cNvPicPr>
            <a:picLocks noGrp="1" noChangeAspect="1"/>
          </p:cNvPicPr>
          <p:nvPr>
            <p:ph idx="1"/>
          </p:nvPr>
        </p:nvPicPr>
        <p:blipFill>
          <a:blip r:embed="rId2"/>
          <a:stretch>
            <a:fillRect/>
          </a:stretch>
        </p:blipFill>
        <p:spPr>
          <a:xfrm>
            <a:off x="641685" y="1454012"/>
            <a:ext cx="10212260" cy="5403988"/>
          </a:xfrm>
          <a:ln>
            <a:solidFill>
              <a:schemeClr val="accent1"/>
            </a:solidFill>
          </a:ln>
        </p:spPr>
      </p:pic>
      <p:sp>
        <p:nvSpPr>
          <p:cNvPr id="2" name="Title 1">
            <a:extLst>
              <a:ext uri="{FF2B5EF4-FFF2-40B4-BE49-F238E27FC236}">
                <a16:creationId xmlns:a16="http://schemas.microsoft.com/office/drawing/2014/main" id="{BEDB42D2-285C-E447-80C1-909EAEB589D8}"/>
              </a:ext>
            </a:extLst>
          </p:cNvPr>
          <p:cNvSpPr>
            <a:spLocks noGrp="1"/>
          </p:cNvSpPr>
          <p:nvPr>
            <p:ph type="title"/>
          </p:nvPr>
        </p:nvSpPr>
        <p:spPr>
          <a:xfrm>
            <a:off x="344904" y="256841"/>
            <a:ext cx="11205411" cy="1325563"/>
          </a:xfrm>
        </p:spPr>
        <p:txBody>
          <a:bodyPr>
            <a:noAutofit/>
          </a:bodyPr>
          <a:lstStyle/>
          <a:p>
            <a:r>
              <a:rPr lang="en-US" sz="2400" dirty="0"/>
              <a:t>RBA View: When a worker submits a grievance, the message will be received in the RBA dashboard in their backend. The RBA will have the ability to click and view. They will have visibility to all grievances, with the ability to filter the information. RBA will have the same view and functionality as the FTY. </a:t>
            </a:r>
            <a:r>
              <a:rPr lang="en-US" sz="2400" b="1" dirty="0"/>
              <a:t>RBA will be able to assign FTY’s to NGO based on login</a:t>
            </a:r>
            <a:r>
              <a:rPr lang="en-US" sz="2400" dirty="0"/>
              <a:t>. </a:t>
            </a:r>
            <a:br>
              <a:rPr lang="en-US" sz="2400" dirty="0"/>
            </a:br>
            <a:endParaRPr lang="en-US" sz="2400" dirty="0"/>
          </a:p>
        </p:txBody>
      </p:sp>
      <p:sp>
        <p:nvSpPr>
          <p:cNvPr id="14" name="TextBox 13">
            <a:extLst>
              <a:ext uri="{FF2B5EF4-FFF2-40B4-BE49-F238E27FC236}">
                <a16:creationId xmlns:a16="http://schemas.microsoft.com/office/drawing/2014/main" id="{2BFEC820-ECF6-7644-9ACF-38AE085EBD91}"/>
              </a:ext>
            </a:extLst>
          </p:cNvPr>
          <p:cNvSpPr txBox="1"/>
          <p:nvPr/>
        </p:nvSpPr>
        <p:spPr>
          <a:xfrm>
            <a:off x="3893127" y="2202873"/>
            <a:ext cx="6960817" cy="789709"/>
          </a:xfrm>
          <a:prstGeom prst="rect">
            <a:avLst/>
          </a:prstGeom>
          <a:noFill/>
          <a:ln w="38100">
            <a:solidFill>
              <a:srgbClr val="FF0000"/>
            </a:solidFill>
          </a:ln>
        </p:spPr>
        <p:txBody>
          <a:bodyPr wrap="square" rtlCol="0">
            <a:spAutoFit/>
          </a:bodyPr>
          <a:lstStyle/>
          <a:p>
            <a:endParaRPr lang="en-US" dirty="0"/>
          </a:p>
        </p:txBody>
      </p:sp>
    </p:spTree>
    <p:extLst>
      <p:ext uri="{BB962C8B-B14F-4D97-AF65-F5344CB8AC3E}">
        <p14:creationId xmlns:p14="http://schemas.microsoft.com/office/powerpoint/2010/main" val="209536414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3FE24B-C889-134C-9DA1-E8F5DB6DC98D}"/>
              </a:ext>
            </a:extLst>
          </p:cNvPr>
          <p:cNvSpPr>
            <a:spLocks noGrp="1"/>
          </p:cNvSpPr>
          <p:nvPr>
            <p:ph type="title"/>
          </p:nvPr>
        </p:nvSpPr>
        <p:spPr>
          <a:xfrm>
            <a:off x="160727" y="98968"/>
            <a:ext cx="6346399" cy="1325563"/>
          </a:xfrm>
        </p:spPr>
        <p:txBody>
          <a:bodyPr anchor="t">
            <a:noAutofit/>
          </a:bodyPr>
          <a:lstStyle/>
          <a:p>
            <a:r>
              <a:rPr lang="en-US" sz="2400" dirty="0"/>
              <a:t>Report 1: Grievance by Priority level </a:t>
            </a:r>
            <a:br>
              <a:rPr lang="en-US" sz="2400" dirty="0"/>
            </a:br>
            <a:r>
              <a:rPr lang="en-US" sz="2400" dirty="0"/>
              <a:t>Report 2: Response time by Factory </a:t>
            </a:r>
            <a:br>
              <a:rPr lang="en-US" sz="2400" dirty="0"/>
            </a:br>
            <a:r>
              <a:rPr lang="en-US" sz="2400" dirty="0"/>
              <a:t>Report 3: Grievance by Category </a:t>
            </a:r>
            <a:br>
              <a:rPr lang="en-US" sz="2400" dirty="0"/>
            </a:br>
            <a:r>
              <a:rPr lang="en-US" sz="2400" dirty="0"/>
              <a:t>Note: </a:t>
            </a:r>
            <a:r>
              <a:rPr lang="en-US" sz="2400" b="1" dirty="0"/>
              <a:t>Detailed</a:t>
            </a:r>
            <a:r>
              <a:rPr lang="en-US" sz="2400" dirty="0"/>
              <a:t> grievance information will be included reports to members. </a:t>
            </a:r>
          </a:p>
        </p:txBody>
      </p:sp>
      <p:pic>
        <p:nvPicPr>
          <p:cNvPr id="5" name="Content Placeholder 4" descr="Graphical user interface, application&#10;&#10;Description automatically generated">
            <a:extLst>
              <a:ext uri="{FF2B5EF4-FFF2-40B4-BE49-F238E27FC236}">
                <a16:creationId xmlns:a16="http://schemas.microsoft.com/office/drawing/2014/main" id="{91F70E3B-C2BC-EA4B-BEC6-85EAD8841B22}"/>
              </a:ext>
            </a:extLst>
          </p:cNvPr>
          <p:cNvPicPr>
            <a:picLocks noGrp="1" noChangeAspect="1"/>
          </p:cNvPicPr>
          <p:nvPr>
            <p:ph idx="1"/>
          </p:nvPr>
        </p:nvPicPr>
        <p:blipFill>
          <a:blip r:embed="rId2"/>
          <a:stretch>
            <a:fillRect/>
          </a:stretch>
        </p:blipFill>
        <p:spPr>
          <a:xfrm>
            <a:off x="1307764" y="2020992"/>
            <a:ext cx="3737504" cy="4738040"/>
          </a:xfrm>
          <a:ln>
            <a:solidFill>
              <a:schemeClr val="tx1"/>
            </a:solidFill>
          </a:ln>
        </p:spPr>
      </p:pic>
      <p:pic>
        <p:nvPicPr>
          <p:cNvPr id="8" name="Content Placeholder 10" descr="Graphical user interface&#10;&#10;Description automatically generated">
            <a:extLst>
              <a:ext uri="{FF2B5EF4-FFF2-40B4-BE49-F238E27FC236}">
                <a16:creationId xmlns:a16="http://schemas.microsoft.com/office/drawing/2014/main" id="{3E8EA059-1E1B-4A4A-8A36-046DE2A8D6AF}"/>
              </a:ext>
            </a:extLst>
          </p:cNvPr>
          <p:cNvPicPr>
            <a:picLocks noChangeAspect="1"/>
          </p:cNvPicPr>
          <p:nvPr/>
        </p:nvPicPr>
        <p:blipFill>
          <a:blip r:embed="rId3"/>
          <a:stretch>
            <a:fillRect/>
          </a:stretch>
        </p:blipFill>
        <p:spPr>
          <a:xfrm>
            <a:off x="6294474" y="3077243"/>
            <a:ext cx="5736798" cy="3780758"/>
          </a:xfrm>
          <a:prstGeom prst="rect">
            <a:avLst/>
          </a:prstGeom>
          <a:ln>
            <a:solidFill>
              <a:schemeClr val="tx1"/>
            </a:solidFill>
          </a:ln>
        </p:spPr>
      </p:pic>
      <p:pic>
        <p:nvPicPr>
          <p:cNvPr id="10" name="Picture 9" descr="Graphical user interface&#10;&#10;Description automatically generated">
            <a:extLst>
              <a:ext uri="{FF2B5EF4-FFF2-40B4-BE49-F238E27FC236}">
                <a16:creationId xmlns:a16="http://schemas.microsoft.com/office/drawing/2014/main" id="{7205B547-6669-A24D-9A86-25DE2178DF9F}"/>
              </a:ext>
            </a:extLst>
          </p:cNvPr>
          <p:cNvPicPr>
            <a:picLocks noChangeAspect="1"/>
          </p:cNvPicPr>
          <p:nvPr/>
        </p:nvPicPr>
        <p:blipFill>
          <a:blip r:embed="rId4"/>
          <a:stretch>
            <a:fillRect/>
          </a:stretch>
        </p:blipFill>
        <p:spPr>
          <a:xfrm>
            <a:off x="6294474" y="98968"/>
            <a:ext cx="5736798" cy="2978274"/>
          </a:xfrm>
          <a:prstGeom prst="rect">
            <a:avLst/>
          </a:prstGeom>
          <a:ln>
            <a:solidFill>
              <a:schemeClr val="tx1"/>
            </a:solidFill>
          </a:ln>
        </p:spPr>
      </p:pic>
    </p:spTree>
    <p:extLst>
      <p:ext uri="{BB962C8B-B14F-4D97-AF65-F5344CB8AC3E}">
        <p14:creationId xmlns:p14="http://schemas.microsoft.com/office/powerpoint/2010/main" val="57016854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6052457"/>
            <a:ext cx="12192000" cy="805543"/>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 name="Picture 6" descr="D:\魏倩\素材库\杂素材\微邦logo.png"/>
          <p:cNvPicPr>
            <a:picLocks noChangeAspect="1" noChangeArrowheads="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8816983" y="6310664"/>
            <a:ext cx="2865750" cy="289128"/>
          </a:xfrm>
          <a:prstGeom prst="rect">
            <a:avLst/>
          </a:prstGeom>
          <a:noFill/>
        </p:spPr>
      </p:pic>
      <p:sp>
        <p:nvSpPr>
          <p:cNvPr id="5" name="文本框 4" descr="e7d195523061f1c0220a3acd2f99070e22f7f2176c6c61f4AB5BC6AF3DF28E09514168BD2F6654DA4347BEC42B9A9B38EB2139F52FD80B94EB8F1B847F5BC18ECD11DB8433CCABD6DAEA8D49E99C31D350EAFDAACB317BB3E14408BF66FC528EA6910C26B7E1A625BBC728711ADC406678A592B428A68BC3E54D155740563EF32107E6C5936A62C02D5975A6FA4CF8FB"/>
          <p:cNvSpPr txBox="1"/>
          <p:nvPr/>
        </p:nvSpPr>
        <p:spPr>
          <a:xfrm>
            <a:off x="3586269" y="2926130"/>
            <a:ext cx="7774457" cy="707886"/>
          </a:xfrm>
          <a:prstGeom prst="rect">
            <a:avLst/>
          </a:prstGeom>
          <a:noFill/>
        </p:spPr>
        <p:txBody>
          <a:bodyPr wrap="square" rtlCol="0">
            <a:spAutoFit/>
          </a:bodyPr>
          <a:lstStyle/>
          <a:p>
            <a:pPr>
              <a:defRPr/>
            </a:pPr>
            <a:r>
              <a:rPr lang="en-US" altLang="zh-CN" sz="4000" b="1" dirty="0">
                <a:solidFill>
                  <a:schemeClr val="tx1">
                    <a:lumMod val="75000"/>
                    <a:lumOff val="25000"/>
                  </a:schemeClr>
                </a:solidFill>
              </a:rPr>
              <a:t>Member Owned and Suppliers (Dell)  </a:t>
            </a:r>
            <a:endParaRPr lang="zh-CN" altLang="en-US" sz="4000" b="1" dirty="0">
              <a:solidFill>
                <a:schemeClr val="tx1">
                  <a:lumMod val="75000"/>
                  <a:lumOff val="25000"/>
                </a:schemeClr>
              </a:solidFill>
            </a:endParaRPr>
          </a:p>
        </p:txBody>
      </p:sp>
      <p:sp>
        <p:nvSpPr>
          <p:cNvPr id="6" name="矩形 5" descr="e7d195523061f1c0220a3acd2f99070e22f7f2176c6c61f4AB5BC6AF3DF28E09514168BD2F6654DA4347BEC42B9A9B38EB2139F52FD80B94EB8F1B847F5BC18ECD11DB8433CCABD6DAEA8D49E99C31D369F6504303A5EBA9AA7D9BFCD0479EF4CD7B356364031BDC6DE59B1A1172A168DE6D6605B65076ECD0EB005641EB56FE182B3012A54447CB14EF2DF2E6200829"/>
          <p:cNvSpPr/>
          <p:nvPr/>
        </p:nvSpPr>
        <p:spPr>
          <a:xfrm>
            <a:off x="3586270" y="2041154"/>
            <a:ext cx="1168910" cy="1015663"/>
          </a:xfrm>
          <a:prstGeom prst="rect">
            <a:avLst/>
          </a:prstGeom>
        </p:spPr>
        <p:txBody>
          <a:bodyPr wrap="none">
            <a:spAutoFit/>
          </a:bodyPr>
          <a:lstStyle/>
          <a:p>
            <a:r>
              <a:rPr lang="en-US" altLang="zh-CN" sz="6000" b="1" dirty="0">
                <a:solidFill>
                  <a:srgbClr val="27AAE1"/>
                </a:solidFill>
                <a:cs typeface="+mn-ea"/>
                <a:sym typeface="+mn-lt"/>
              </a:rPr>
              <a:t>01.</a:t>
            </a:r>
            <a:endParaRPr lang="zh-CN" altLang="en-US" sz="6000" b="1" dirty="0">
              <a:solidFill>
                <a:srgbClr val="27AAE1"/>
              </a:solidFill>
              <a:cs typeface="+mn-ea"/>
              <a:sym typeface="+mn-lt"/>
            </a:endParaRPr>
          </a:p>
        </p:txBody>
      </p:sp>
      <p:pic>
        <p:nvPicPr>
          <p:cNvPr id="120" name="图片 1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3999" y="138525"/>
            <a:ext cx="1254936" cy="790091"/>
          </a:xfrm>
          <a:prstGeom prst="rect">
            <a:avLst/>
          </a:prstGeom>
        </p:spPr>
      </p:pic>
      <p:sp>
        <p:nvSpPr>
          <p:cNvPr id="121" name="text-document_1939"/>
          <p:cNvSpPr>
            <a:spLocks noChangeAspect="1"/>
          </p:cNvSpPr>
          <p:nvPr/>
        </p:nvSpPr>
        <p:spPr bwMode="auto">
          <a:xfrm>
            <a:off x="2056089" y="2041154"/>
            <a:ext cx="1211527" cy="1546696"/>
          </a:xfrm>
          <a:custGeom>
            <a:avLst/>
            <a:gdLst>
              <a:gd name="connsiteX0" fmla="*/ 463701 w 463701"/>
              <a:gd name="connsiteY0" fmla="*/ 471517 h 591983"/>
              <a:gd name="connsiteX1" fmla="*/ 364616 w 463701"/>
              <a:gd name="connsiteY1" fmla="*/ 591983 h 591983"/>
              <a:gd name="connsiteX2" fmla="*/ 364616 w 463701"/>
              <a:gd name="connsiteY2" fmla="*/ 505936 h 591983"/>
              <a:gd name="connsiteX3" fmla="*/ 396209 w 463701"/>
              <a:gd name="connsiteY3" fmla="*/ 474385 h 591983"/>
              <a:gd name="connsiteX4" fmla="*/ 61731 w 463701"/>
              <a:gd name="connsiteY4" fmla="*/ 447212 h 591983"/>
              <a:gd name="connsiteX5" fmla="*/ 61731 w 463701"/>
              <a:gd name="connsiteY5" fmla="*/ 497380 h 591983"/>
              <a:gd name="connsiteX6" fmla="*/ 193807 w 463701"/>
              <a:gd name="connsiteY6" fmla="*/ 497380 h 591983"/>
              <a:gd name="connsiteX7" fmla="*/ 193807 w 463701"/>
              <a:gd name="connsiteY7" fmla="*/ 447212 h 591983"/>
              <a:gd name="connsiteX8" fmla="*/ 54553 w 463701"/>
              <a:gd name="connsiteY8" fmla="*/ 268041 h 591983"/>
              <a:gd name="connsiteX9" fmla="*/ 48811 w 463701"/>
              <a:gd name="connsiteY9" fmla="*/ 276641 h 591983"/>
              <a:gd name="connsiteX10" fmla="*/ 48811 w 463701"/>
              <a:gd name="connsiteY10" fmla="*/ 292408 h 591983"/>
              <a:gd name="connsiteX11" fmla="*/ 54553 w 463701"/>
              <a:gd name="connsiteY11" fmla="*/ 302442 h 591983"/>
              <a:gd name="connsiteX12" fmla="*/ 232569 w 463701"/>
              <a:gd name="connsiteY12" fmla="*/ 302442 h 591983"/>
              <a:gd name="connsiteX13" fmla="*/ 238311 w 463701"/>
              <a:gd name="connsiteY13" fmla="*/ 292408 h 591983"/>
              <a:gd name="connsiteX14" fmla="*/ 238311 w 463701"/>
              <a:gd name="connsiteY14" fmla="*/ 276641 h 591983"/>
              <a:gd name="connsiteX15" fmla="*/ 232569 w 463701"/>
              <a:gd name="connsiteY15" fmla="*/ 268041 h 591983"/>
              <a:gd name="connsiteX16" fmla="*/ 61731 w 463701"/>
              <a:gd name="connsiteY16" fmla="*/ 200672 h 591983"/>
              <a:gd name="connsiteX17" fmla="*/ 48811 w 463701"/>
              <a:gd name="connsiteY17" fmla="*/ 209272 h 591983"/>
              <a:gd name="connsiteX18" fmla="*/ 48811 w 463701"/>
              <a:gd name="connsiteY18" fmla="*/ 225040 h 591983"/>
              <a:gd name="connsiteX19" fmla="*/ 61731 w 463701"/>
              <a:gd name="connsiteY19" fmla="*/ 235073 h 591983"/>
              <a:gd name="connsiteX20" fmla="*/ 396228 w 463701"/>
              <a:gd name="connsiteY20" fmla="*/ 235073 h 591983"/>
              <a:gd name="connsiteX21" fmla="*/ 409148 w 463701"/>
              <a:gd name="connsiteY21" fmla="*/ 225040 h 591983"/>
              <a:gd name="connsiteX22" fmla="*/ 409148 w 463701"/>
              <a:gd name="connsiteY22" fmla="*/ 209272 h 591983"/>
              <a:gd name="connsiteX23" fmla="*/ 396228 w 463701"/>
              <a:gd name="connsiteY23" fmla="*/ 200672 h 591983"/>
              <a:gd name="connsiteX24" fmla="*/ 61731 w 463701"/>
              <a:gd name="connsiteY24" fmla="*/ 133304 h 591983"/>
              <a:gd name="connsiteX25" fmla="*/ 48811 w 463701"/>
              <a:gd name="connsiteY25" fmla="*/ 141904 h 591983"/>
              <a:gd name="connsiteX26" fmla="*/ 48811 w 463701"/>
              <a:gd name="connsiteY26" fmla="*/ 157671 h 591983"/>
              <a:gd name="connsiteX27" fmla="*/ 61731 w 463701"/>
              <a:gd name="connsiteY27" fmla="*/ 166271 h 591983"/>
              <a:gd name="connsiteX28" fmla="*/ 396228 w 463701"/>
              <a:gd name="connsiteY28" fmla="*/ 166271 h 591983"/>
              <a:gd name="connsiteX29" fmla="*/ 409148 w 463701"/>
              <a:gd name="connsiteY29" fmla="*/ 157671 h 591983"/>
              <a:gd name="connsiteX30" fmla="*/ 409148 w 463701"/>
              <a:gd name="connsiteY30" fmla="*/ 141904 h 591983"/>
              <a:gd name="connsiteX31" fmla="*/ 396228 w 463701"/>
              <a:gd name="connsiteY31" fmla="*/ 133304 h 591983"/>
              <a:gd name="connsiteX32" fmla="*/ 61731 w 463701"/>
              <a:gd name="connsiteY32" fmla="*/ 65935 h 591983"/>
              <a:gd name="connsiteX33" fmla="*/ 48811 w 463701"/>
              <a:gd name="connsiteY33" fmla="*/ 75969 h 591983"/>
              <a:gd name="connsiteX34" fmla="*/ 48811 w 463701"/>
              <a:gd name="connsiteY34" fmla="*/ 91736 h 591983"/>
              <a:gd name="connsiteX35" fmla="*/ 61731 w 463701"/>
              <a:gd name="connsiteY35" fmla="*/ 100336 h 591983"/>
              <a:gd name="connsiteX36" fmla="*/ 396228 w 463701"/>
              <a:gd name="connsiteY36" fmla="*/ 100336 h 591983"/>
              <a:gd name="connsiteX37" fmla="*/ 409148 w 463701"/>
              <a:gd name="connsiteY37" fmla="*/ 91736 h 591983"/>
              <a:gd name="connsiteX38" fmla="*/ 409148 w 463701"/>
              <a:gd name="connsiteY38" fmla="*/ 75969 h 591983"/>
              <a:gd name="connsiteX39" fmla="*/ 396228 w 463701"/>
              <a:gd name="connsiteY39" fmla="*/ 65935 h 591983"/>
              <a:gd name="connsiteX40" fmla="*/ 33019 w 463701"/>
              <a:gd name="connsiteY40" fmla="*/ 0 h 591983"/>
              <a:gd name="connsiteX41" fmla="*/ 430682 w 463701"/>
              <a:gd name="connsiteY41" fmla="*/ 0 h 591983"/>
              <a:gd name="connsiteX42" fmla="*/ 463701 w 463701"/>
              <a:gd name="connsiteY42" fmla="*/ 32968 h 591983"/>
              <a:gd name="connsiteX43" fmla="*/ 463701 w 463701"/>
              <a:gd name="connsiteY43" fmla="*/ 445779 h 591983"/>
              <a:gd name="connsiteX44" fmla="*/ 364644 w 463701"/>
              <a:gd name="connsiteY44" fmla="*/ 445779 h 591983"/>
              <a:gd name="connsiteX45" fmla="*/ 331625 w 463701"/>
              <a:gd name="connsiteY45" fmla="*/ 477313 h 591983"/>
              <a:gd name="connsiteX46" fmla="*/ 331625 w 463701"/>
              <a:gd name="connsiteY46" fmla="*/ 591983 h 591983"/>
              <a:gd name="connsiteX47" fmla="*/ 33019 w 463701"/>
              <a:gd name="connsiteY47" fmla="*/ 591983 h 591983"/>
              <a:gd name="connsiteX48" fmla="*/ 0 w 463701"/>
              <a:gd name="connsiteY48" fmla="*/ 560449 h 591983"/>
              <a:gd name="connsiteX49" fmla="*/ 0 w 463701"/>
              <a:gd name="connsiteY49" fmla="*/ 32968 h 591983"/>
              <a:gd name="connsiteX50" fmla="*/ 33019 w 463701"/>
              <a:gd name="connsiteY50" fmla="*/ 0 h 591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463701" h="591983">
                <a:moveTo>
                  <a:pt x="463701" y="471517"/>
                </a:moveTo>
                <a:lnTo>
                  <a:pt x="364616" y="591983"/>
                </a:lnTo>
                <a:lnTo>
                  <a:pt x="364616" y="505936"/>
                </a:lnTo>
                <a:cubicBezTo>
                  <a:pt x="364616" y="488726"/>
                  <a:pt x="378976" y="474385"/>
                  <a:pt x="396209" y="474385"/>
                </a:cubicBezTo>
                <a:close/>
                <a:moveTo>
                  <a:pt x="61731" y="447212"/>
                </a:moveTo>
                <a:lnTo>
                  <a:pt x="61731" y="497380"/>
                </a:lnTo>
                <a:lnTo>
                  <a:pt x="193807" y="497380"/>
                </a:lnTo>
                <a:lnTo>
                  <a:pt x="193807" y="447212"/>
                </a:lnTo>
                <a:close/>
                <a:moveTo>
                  <a:pt x="54553" y="268041"/>
                </a:moveTo>
                <a:cubicBezTo>
                  <a:pt x="51682" y="268041"/>
                  <a:pt x="48811" y="272341"/>
                  <a:pt x="48811" y="276641"/>
                </a:cubicBezTo>
                <a:lnTo>
                  <a:pt x="48811" y="292408"/>
                </a:lnTo>
                <a:cubicBezTo>
                  <a:pt x="48811" y="298142"/>
                  <a:pt x="51682" y="302442"/>
                  <a:pt x="54553" y="302442"/>
                </a:cubicBezTo>
                <a:lnTo>
                  <a:pt x="232569" y="302442"/>
                </a:lnTo>
                <a:cubicBezTo>
                  <a:pt x="235440" y="302442"/>
                  <a:pt x="238311" y="298142"/>
                  <a:pt x="238311" y="292408"/>
                </a:cubicBezTo>
                <a:cubicBezTo>
                  <a:pt x="238311" y="292408"/>
                  <a:pt x="238311" y="276641"/>
                  <a:pt x="238311" y="276641"/>
                </a:cubicBezTo>
                <a:cubicBezTo>
                  <a:pt x="238311" y="272341"/>
                  <a:pt x="235440" y="268041"/>
                  <a:pt x="232569" y="268041"/>
                </a:cubicBezTo>
                <a:close/>
                <a:moveTo>
                  <a:pt x="61731" y="200672"/>
                </a:moveTo>
                <a:cubicBezTo>
                  <a:pt x="54553" y="200672"/>
                  <a:pt x="48811" y="204972"/>
                  <a:pt x="48811" y="209272"/>
                </a:cubicBezTo>
                <a:lnTo>
                  <a:pt x="48811" y="225040"/>
                </a:lnTo>
                <a:cubicBezTo>
                  <a:pt x="48811" y="230773"/>
                  <a:pt x="54553" y="235073"/>
                  <a:pt x="61731" y="235073"/>
                </a:cubicBezTo>
                <a:lnTo>
                  <a:pt x="396228" y="235073"/>
                </a:lnTo>
                <a:cubicBezTo>
                  <a:pt x="403406" y="235073"/>
                  <a:pt x="409148" y="230773"/>
                  <a:pt x="409148" y="225040"/>
                </a:cubicBezTo>
                <a:lnTo>
                  <a:pt x="409148" y="209272"/>
                </a:lnTo>
                <a:cubicBezTo>
                  <a:pt x="409148" y="204972"/>
                  <a:pt x="403406" y="200672"/>
                  <a:pt x="396228" y="200672"/>
                </a:cubicBezTo>
                <a:close/>
                <a:moveTo>
                  <a:pt x="61731" y="133304"/>
                </a:moveTo>
                <a:cubicBezTo>
                  <a:pt x="54553" y="133304"/>
                  <a:pt x="48811" y="137604"/>
                  <a:pt x="48811" y="141904"/>
                </a:cubicBezTo>
                <a:lnTo>
                  <a:pt x="48811" y="157671"/>
                </a:lnTo>
                <a:cubicBezTo>
                  <a:pt x="48811" y="161971"/>
                  <a:pt x="54553" y="166271"/>
                  <a:pt x="61731" y="166271"/>
                </a:cubicBezTo>
                <a:lnTo>
                  <a:pt x="396228" y="166271"/>
                </a:lnTo>
                <a:cubicBezTo>
                  <a:pt x="403406" y="166271"/>
                  <a:pt x="409148" y="161971"/>
                  <a:pt x="409148" y="157671"/>
                </a:cubicBezTo>
                <a:lnTo>
                  <a:pt x="409148" y="141904"/>
                </a:lnTo>
                <a:cubicBezTo>
                  <a:pt x="409148" y="137604"/>
                  <a:pt x="403406" y="133304"/>
                  <a:pt x="396228" y="133304"/>
                </a:cubicBezTo>
                <a:close/>
                <a:moveTo>
                  <a:pt x="61731" y="65935"/>
                </a:moveTo>
                <a:cubicBezTo>
                  <a:pt x="54553" y="65935"/>
                  <a:pt x="48811" y="70235"/>
                  <a:pt x="48811" y="75969"/>
                </a:cubicBezTo>
                <a:lnTo>
                  <a:pt x="48811" y="91736"/>
                </a:lnTo>
                <a:cubicBezTo>
                  <a:pt x="48811" y="96036"/>
                  <a:pt x="54553" y="100336"/>
                  <a:pt x="61731" y="100336"/>
                </a:cubicBezTo>
                <a:lnTo>
                  <a:pt x="396228" y="100336"/>
                </a:lnTo>
                <a:cubicBezTo>
                  <a:pt x="403406" y="100336"/>
                  <a:pt x="409148" y="96036"/>
                  <a:pt x="409148" y="91736"/>
                </a:cubicBezTo>
                <a:lnTo>
                  <a:pt x="409148" y="75969"/>
                </a:lnTo>
                <a:cubicBezTo>
                  <a:pt x="409148" y="70235"/>
                  <a:pt x="403406" y="65935"/>
                  <a:pt x="396228" y="65935"/>
                </a:cubicBezTo>
                <a:close/>
                <a:moveTo>
                  <a:pt x="33019" y="0"/>
                </a:moveTo>
                <a:lnTo>
                  <a:pt x="430682" y="0"/>
                </a:lnTo>
                <a:cubicBezTo>
                  <a:pt x="449345" y="0"/>
                  <a:pt x="463701" y="14334"/>
                  <a:pt x="463701" y="32968"/>
                </a:cubicBezTo>
                <a:lnTo>
                  <a:pt x="463701" y="445779"/>
                </a:lnTo>
                <a:lnTo>
                  <a:pt x="364644" y="445779"/>
                </a:lnTo>
                <a:cubicBezTo>
                  <a:pt x="345981" y="445779"/>
                  <a:pt x="331625" y="460113"/>
                  <a:pt x="331625" y="477313"/>
                </a:cubicBezTo>
                <a:lnTo>
                  <a:pt x="331625" y="591983"/>
                </a:lnTo>
                <a:lnTo>
                  <a:pt x="33019" y="591983"/>
                </a:lnTo>
                <a:cubicBezTo>
                  <a:pt x="15792" y="591983"/>
                  <a:pt x="0" y="577649"/>
                  <a:pt x="0" y="560449"/>
                </a:cubicBezTo>
                <a:lnTo>
                  <a:pt x="0" y="32968"/>
                </a:lnTo>
                <a:cubicBezTo>
                  <a:pt x="0" y="14334"/>
                  <a:pt x="15792" y="0"/>
                  <a:pt x="33019" y="0"/>
                </a:cubicBezTo>
                <a:close/>
              </a:path>
            </a:pathLst>
          </a:custGeom>
          <a:solidFill>
            <a:srgbClr val="27AAE1"/>
          </a:solidFill>
          <a:ln>
            <a:noFill/>
          </a:ln>
        </p:spPr>
      </p:sp>
    </p:spTree>
    <p:extLst>
      <p:ext uri="{BB962C8B-B14F-4D97-AF65-F5344CB8AC3E}">
        <p14:creationId xmlns:p14="http://schemas.microsoft.com/office/powerpoint/2010/main" val="412907791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EE3E25-E3B0-9749-8DAD-9C2026DDF7D2}"/>
              </a:ext>
            </a:extLst>
          </p:cNvPr>
          <p:cNvSpPr>
            <a:spLocks noGrp="1"/>
          </p:cNvSpPr>
          <p:nvPr>
            <p:ph type="ctrTitle"/>
          </p:nvPr>
        </p:nvSpPr>
        <p:spPr>
          <a:xfrm>
            <a:off x="312820" y="219995"/>
            <a:ext cx="11249527" cy="910974"/>
          </a:xfrm>
        </p:spPr>
        <p:txBody>
          <a:bodyPr anchor="t">
            <a:noAutofit/>
          </a:bodyPr>
          <a:lstStyle/>
          <a:p>
            <a:pPr marL="285750" indent="-285750" algn="l">
              <a:buFont typeface="Arial" panose="020B0604020202020204" pitchFamily="34" charset="0"/>
              <a:buChar char="•"/>
            </a:pPr>
            <a:r>
              <a:rPr lang="en-US" sz="2400" dirty="0"/>
              <a:t>Member login to the RBA backend account to deploy the grievance feature, members FTY’s are integrated from RBA Online. Will add a data share authorization link. </a:t>
            </a:r>
            <a:br>
              <a:rPr lang="en-US" sz="2400" dirty="0"/>
            </a:br>
            <a:endParaRPr lang="en-US" sz="2400" dirty="0"/>
          </a:p>
        </p:txBody>
      </p:sp>
      <p:pic>
        <p:nvPicPr>
          <p:cNvPr id="5" name="Picture 4" descr="Graphical user interface, application&#10;&#10;Description automatically generated">
            <a:extLst>
              <a:ext uri="{FF2B5EF4-FFF2-40B4-BE49-F238E27FC236}">
                <a16:creationId xmlns:a16="http://schemas.microsoft.com/office/drawing/2014/main" id="{D5AE7ED1-D250-ED41-B578-29928A119406}"/>
              </a:ext>
            </a:extLst>
          </p:cNvPr>
          <p:cNvPicPr>
            <a:picLocks noChangeAspect="1"/>
          </p:cNvPicPr>
          <p:nvPr/>
        </p:nvPicPr>
        <p:blipFill>
          <a:blip r:embed="rId2"/>
          <a:stretch>
            <a:fillRect/>
          </a:stretch>
        </p:blipFill>
        <p:spPr>
          <a:xfrm>
            <a:off x="124545" y="1022684"/>
            <a:ext cx="11942910" cy="5329990"/>
          </a:xfrm>
          <a:prstGeom prst="rect">
            <a:avLst/>
          </a:prstGeom>
          <a:ln>
            <a:solidFill>
              <a:schemeClr val="tx1"/>
            </a:solidFill>
          </a:ln>
        </p:spPr>
      </p:pic>
      <p:sp>
        <p:nvSpPr>
          <p:cNvPr id="6" name="TextBox 5">
            <a:extLst>
              <a:ext uri="{FF2B5EF4-FFF2-40B4-BE49-F238E27FC236}">
                <a16:creationId xmlns:a16="http://schemas.microsoft.com/office/drawing/2014/main" id="{2A4E000B-9F5E-F345-8E5D-6C0BF310EA51}"/>
              </a:ext>
            </a:extLst>
          </p:cNvPr>
          <p:cNvSpPr txBox="1"/>
          <p:nvPr/>
        </p:nvSpPr>
        <p:spPr>
          <a:xfrm>
            <a:off x="541424" y="2562718"/>
            <a:ext cx="2851484" cy="3657600"/>
          </a:xfrm>
          <a:prstGeom prst="rect">
            <a:avLst/>
          </a:prstGeom>
          <a:noFill/>
          <a:ln w="57150">
            <a:solidFill>
              <a:srgbClr val="FF0000"/>
            </a:solidFill>
          </a:ln>
        </p:spPr>
        <p:txBody>
          <a:bodyPr wrap="square" rtlCol="0">
            <a:spAutoFit/>
          </a:bodyPr>
          <a:lstStyle/>
          <a:p>
            <a:endParaRPr lang="en-US" dirty="0"/>
          </a:p>
        </p:txBody>
      </p:sp>
    </p:spTree>
    <p:extLst>
      <p:ext uri="{BB962C8B-B14F-4D97-AF65-F5344CB8AC3E}">
        <p14:creationId xmlns:p14="http://schemas.microsoft.com/office/powerpoint/2010/main" val="170530556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3FE24B-C889-134C-9DA1-E8F5DB6DC98D}"/>
              </a:ext>
            </a:extLst>
          </p:cNvPr>
          <p:cNvSpPr>
            <a:spLocks noGrp="1"/>
          </p:cNvSpPr>
          <p:nvPr>
            <p:ph type="title"/>
          </p:nvPr>
        </p:nvSpPr>
        <p:spPr>
          <a:xfrm>
            <a:off x="249531" y="145723"/>
            <a:ext cx="11782048" cy="1325563"/>
          </a:xfrm>
        </p:spPr>
        <p:txBody>
          <a:bodyPr anchor="t">
            <a:noAutofit/>
          </a:bodyPr>
          <a:lstStyle/>
          <a:p>
            <a:pPr marL="285750" indent="-285750">
              <a:buFont typeface="Arial" panose="020B0604020202020204" pitchFamily="34" charset="0"/>
              <a:buChar char="•"/>
            </a:pPr>
            <a:r>
              <a:rPr lang="en-US" sz="2400" dirty="0"/>
              <a:t>Lists all factories that have launched the grievance tool, and their status ‘enable’ or ‘disable’. </a:t>
            </a:r>
            <a:br>
              <a:rPr lang="en-US" sz="2400" dirty="0"/>
            </a:br>
            <a:r>
              <a:rPr lang="en-US" sz="2400" dirty="0"/>
              <a:t>- select “</a:t>
            </a:r>
            <a:r>
              <a:rPr lang="en-US" sz="2400" dirty="0">
                <a:solidFill>
                  <a:srgbClr val="FF0000"/>
                </a:solidFill>
              </a:rPr>
              <a:t>Add Factory</a:t>
            </a:r>
            <a:r>
              <a:rPr lang="en-US" sz="2400" dirty="0"/>
              <a:t>” to access a full list factories linked to member RBA ID #</a:t>
            </a:r>
            <a:br>
              <a:rPr lang="en-US" sz="2400" dirty="0"/>
            </a:br>
            <a:br>
              <a:rPr lang="en-US" sz="2400" dirty="0"/>
            </a:br>
            <a:r>
              <a:rPr lang="en-US" sz="2400" dirty="0"/>
              <a:t>Do they see owned and suppliers? </a:t>
            </a:r>
            <a:br>
              <a:rPr lang="en-US" sz="2400" dirty="0"/>
            </a:br>
            <a:br>
              <a:rPr lang="en-US" sz="2400" dirty="0"/>
            </a:br>
            <a:endParaRPr lang="en-US" sz="2400" dirty="0"/>
          </a:p>
        </p:txBody>
      </p:sp>
      <p:pic>
        <p:nvPicPr>
          <p:cNvPr id="5" name="Content Placeholder 4" descr="Graphical user interface, text, application, email&#10;&#10;Description automatically generated">
            <a:extLst>
              <a:ext uri="{FF2B5EF4-FFF2-40B4-BE49-F238E27FC236}">
                <a16:creationId xmlns:a16="http://schemas.microsoft.com/office/drawing/2014/main" id="{FA5C61AE-42A9-EC43-AA0F-325CB886F094}"/>
              </a:ext>
            </a:extLst>
          </p:cNvPr>
          <p:cNvPicPr>
            <a:picLocks noGrp="1" noChangeAspect="1"/>
          </p:cNvPicPr>
          <p:nvPr>
            <p:ph idx="1"/>
          </p:nvPr>
        </p:nvPicPr>
        <p:blipFill>
          <a:blip r:embed="rId2"/>
          <a:stretch>
            <a:fillRect/>
          </a:stretch>
        </p:blipFill>
        <p:spPr>
          <a:xfrm>
            <a:off x="566289" y="1754189"/>
            <a:ext cx="10242005" cy="5593945"/>
          </a:xfrm>
          <a:ln>
            <a:solidFill>
              <a:schemeClr val="tx1"/>
            </a:solidFill>
          </a:ln>
        </p:spPr>
      </p:pic>
      <p:sp>
        <p:nvSpPr>
          <p:cNvPr id="8" name="TextBox 7">
            <a:extLst>
              <a:ext uri="{FF2B5EF4-FFF2-40B4-BE49-F238E27FC236}">
                <a16:creationId xmlns:a16="http://schemas.microsoft.com/office/drawing/2014/main" id="{BAADBD28-2BA1-BC43-988E-F255D78F9FC8}"/>
              </a:ext>
            </a:extLst>
          </p:cNvPr>
          <p:cNvSpPr txBox="1"/>
          <p:nvPr/>
        </p:nvSpPr>
        <p:spPr>
          <a:xfrm>
            <a:off x="2490537" y="2454327"/>
            <a:ext cx="1022684" cy="501679"/>
          </a:xfrm>
          <a:prstGeom prst="rect">
            <a:avLst/>
          </a:prstGeom>
          <a:noFill/>
          <a:ln w="57150">
            <a:solidFill>
              <a:srgbClr val="FF0000"/>
            </a:solidFill>
          </a:ln>
        </p:spPr>
        <p:txBody>
          <a:bodyPr wrap="square" rtlCol="0">
            <a:spAutoFit/>
          </a:bodyPr>
          <a:lstStyle/>
          <a:p>
            <a:endParaRPr lang="en-US" dirty="0"/>
          </a:p>
        </p:txBody>
      </p:sp>
    </p:spTree>
    <p:extLst>
      <p:ext uri="{BB962C8B-B14F-4D97-AF65-F5344CB8AC3E}">
        <p14:creationId xmlns:p14="http://schemas.microsoft.com/office/powerpoint/2010/main" val="176707049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EBA8D6-0A6A-3342-93EF-D63A8DBB6496}"/>
              </a:ext>
            </a:extLst>
          </p:cNvPr>
          <p:cNvSpPr>
            <a:spLocks noGrp="1"/>
          </p:cNvSpPr>
          <p:nvPr>
            <p:ph type="title"/>
          </p:nvPr>
        </p:nvSpPr>
        <p:spPr>
          <a:xfrm>
            <a:off x="264693" y="11821"/>
            <a:ext cx="11545601" cy="1022684"/>
          </a:xfrm>
        </p:spPr>
        <p:txBody>
          <a:bodyPr>
            <a:normAutofit/>
          </a:bodyPr>
          <a:lstStyle/>
          <a:p>
            <a:pPr marL="342900" indent="-342900">
              <a:buFont typeface="Arial" panose="020B0604020202020204" pitchFamily="34" charset="0"/>
              <a:buChar char="•"/>
            </a:pPr>
            <a:r>
              <a:rPr lang="en-US" sz="2400" dirty="0"/>
              <a:t>Select the Factory (s) you’d like to launch the grievance tool. </a:t>
            </a:r>
            <a:br>
              <a:rPr lang="en-US" sz="2400" dirty="0"/>
            </a:br>
            <a:r>
              <a:rPr lang="en-US" sz="2400" dirty="0"/>
              <a:t>Then select “</a:t>
            </a:r>
            <a:r>
              <a:rPr lang="en-US" sz="2400" dirty="0">
                <a:solidFill>
                  <a:srgbClr val="FF0000"/>
                </a:solidFill>
              </a:rPr>
              <a:t>next</a:t>
            </a:r>
            <a:r>
              <a:rPr lang="en-US" sz="2400" dirty="0"/>
              <a:t>”. – (Identify owned or not)</a:t>
            </a:r>
          </a:p>
        </p:txBody>
      </p:sp>
      <p:pic>
        <p:nvPicPr>
          <p:cNvPr id="4" name="Content Placeholder 3" descr="Graphical user interface, text, application&#10;&#10;Description automatically generated">
            <a:extLst>
              <a:ext uri="{FF2B5EF4-FFF2-40B4-BE49-F238E27FC236}">
                <a16:creationId xmlns:a16="http://schemas.microsoft.com/office/drawing/2014/main" id="{FD51CB9F-1995-6641-A458-90AC6AC2FA48}"/>
              </a:ext>
            </a:extLst>
          </p:cNvPr>
          <p:cNvPicPr>
            <a:picLocks noGrp="1" noChangeAspect="1"/>
          </p:cNvPicPr>
          <p:nvPr>
            <p:ph idx="1"/>
          </p:nvPr>
        </p:nvPicPr>
        <p:blipFill>
          <a:blip r:embed="rId2"/>
          <a:stretch>
            <a:fillRect/>
          </a:stretch>
        </p:blipFill>
        <p:spPr>
          <a:xfrm>
            <a:off x="381706" y="953965"/>
            <a:ext cx="11012199" cy="5892214"/>
          </a:xfrm>
          <a:prstGeom prst="rect">
            <a:avLst/>
          </a:prstGeom>
          <a:ln>
            <a:solidFill>
              <a:schemeClr val="tx1"/>
            </a:solidFill>
          </a:ln>
        </p:spPr>
      </p:pic>
      <p:sp>
        <p:nvSpPr>
          <p:cNvPr id="5" name="TextBox 4">
            <a:extLst>
              <a:ext uri="{FF2B5EF4-FFF2-40B4-BE49-F238E27FC236}">
                <a16:creationId xmlns:a16="http://schemas.microsoft.com/office/drawing/2014/main" id="{87611457-19AA-994D-B6D1-AA88F49A45E8}"/>
              </a:ext>
            </a:extLst>
          </p:cNvPr>
          <p:cNvSpPr txBox="1"/>
          <p:nvPr/>
        </p:nvSpPr>
        <p:spPr>
          <a:xfrm>
            <a:off x="2346158" y="2917657"/>
            <a:ext cx="336883" cy="1738563"/>
          </a:xfrm>
          <a:prstGeom prst="rect">
            <a:avLst/>
          </a:prstGeom>
          <a:noFill/>
          <a:ln w="38100">
            <a:solidFill>
              <a:srgbClr val="FF0000"/>
            </a:solidFill>
          </a:ln>
        </p:spPr>
        <p:txBody>
          <a:bodyPr wrap="square" rtlCol="0">
            <a:spAutoFit/>
          </a:bodyPr>
          <a:lstStyle/>
          <a:p>
            <a:endParaRPr lang="en-US" dirty="0"/>
          </a:p>
        </p:txBody>
      </p:sp>
      <p:sp>
        <p:nvSpPr>
          <p:cNvPr id="6" name="TextBox 5">
            <a:extLst>
              <a:ext uri="{FF2B5EF4-FFF2-40B4-BE49-F238E27FC236}">
                <a16:creationId xmlns:a16="http://schemas.microsoft.com/office/drawing/2014/main" id="{2965EEE6-63FA-1242-BD97-A8C20550B5FC}"/>
              </a:ext>
            </a:extLst>
          </p:cNvPr>
          <p:cNvSpPr txBox="1"/>
          <p:nvPr/>
        </p:nvSpPr>
        <p:spPr>
          <a:xfrm>
            <a:off x="10022305" y="4876434"/>
            <a:ext cx="721895" cy="393398"/>
          </a:xfrm>
          <a:prstGeom prst="rect">
            <a:avLst/>
          </a:prstGeom>
          <a:noFill/>
          <a:ln w="38100">
            <a:solidFill>
              <a:srgbClr val="FF0000"/>
            </a:solidFill>
          </a:ln>
        </p:spPr>
        <p:txBody>
          <a:bodyPr wrap="square" rtlCol="0">
            <a:spAutoFit/>
          </a:bodyPr>
          <a:lstStyle/>
          <a:p>
            <a:endParaRPr lang="en-US" dirty="0"/>
          </a:p>
        </p:txBody>
      </p:sp>
    </p:spTree>
    <p:extLst>
      <p:ext uri="{BB962C8B-B14F-4D97-AF65-F5344CB8AC3E}">
        <p14:creationId xmlns:p14="http://schemas.microsoft.com/office/powerpoint/2010/main" val="147315412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6052457"/>
            <a:ext cx="12192000" cy="805543"/>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 name="Picture 6" descr="D:\魏倩\素材库\杂素材\微邦logo.png"/>
          <p:cNvPicPr>
            <a:picLocks noChangeAspect="1" noChangeArrowheads="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8816983" y="6310664"/>
            <a:ext cx="2865750" cy="289128"/>
          </a:xfrm>
          <a:prstGeom prst="rect">
            <a:avLst/>
          </a:prstGeom>
          <a:noFill/>
        </p:spPr>
      </p:pic>
      <p:sp>
        <p:nvSpPr>
          <p:cNvPr id="5" name="文本框 4" descr="e7d195523061f1c0220a3acd2f99070e22f7f2176c6c61f4AB5BC6AF3DF28E09514168BD2F6654DA4347BEC42B9A9B38EB2139F52FD80B94EB8F1B847F5BC18ECD11DB8433CCABD6DAEA8D49E99C31D350EAFDAACB317BB3E14408BF66FC528EA6910C26B7E1A625BBC728711ADC406678A592B428A68BC3E54D155740563EF32107E6C5936A62C02D5975A6FA4CF8FB"/>
          <p:cNvSpPr txBox="1"/>
          <p:nvPr/>
        </p:nvSpPr>
        <p:spPr>
          <a:xfrm>
            <a:off x="5544136" y="3009572"/>
            <a:ext cx="6772992" cy="1323439"/>
          </a:xfrm>
          <a:prstGeom prst="rect">
            <a:avLst/>
          </a:prstGeom>
          <a:noFill/>
        </p:spPr>
        <p:txBody>
          <a:bodyPr wrap="square" rtlCol="0">
            <a:spAutoFit/>
          </a:bodyPr>
          <a:lstStyle/>
          <a:p>
            <a:pPr>
              <a:defRPr/>
            </a:pPr>
            <a:r>
              <a:rPr lang="en-US" altLang="zh-CN" sz="4000" b="1" dirty="0">
                <a:solidFill>
                  <a:schemeClr val="tx1">
                    <a:lumMod val="75000"/>
                    <a:lumOff val="25000"/>
                  </a:schemeClr>
                </a:solidFill>
              </a:rPr>
              <a:t>Frontend App view </a:t>
            </a:r>
          </a:p>
          <a:p>
            <a:pPr>
              <a:defRPr/>
            </a:pPr>
            <a:r>
              <a:rPr lang="en-US" altLang="zh-CN" sz="4000" b="1" dirty="0">
                <a:solidFill>
                  <a:schemeClr val="tx1">
                    <a:lumMod val="75000"/>
                    <a:lumOff val="25000"/>
                  </a:schemeClr>
                </a:solidFill>
              </a:rPr>
              <a:t>	(worker view)</a:t>
            </a:r>
            <a:endParaRPr lang="zh-CN" altLang="en-US" sz="4000" b="1" dirty="0">
              <a:solidFill>
                <a:schemeClr val="tx1">
                  <a:lumMod val="75000"/>
                  <a:lumOff val="25000"/>
                </a:schemeClr>
              </a:solidFill>
            </a:endParaRPr>
          </a:p>
        </p:txBody>
      </p:sp>
      <p:sp>
        <p:nvSpPr>
          <p:cNvPr id="6" name="矩形 5" descr="e7d195523061f1c0220a3acd2f99070e22f7f2176c6c61f4AB5BC6AF3DF28E09514168BD2F6654DA4347BEC42B9A9B38EB2139F52FD80B94EB8F1B847F5BC18ECD11DB8433CCABD6DAEA8D49E99C31D369F6504303A5EBA9AA7D9BFCD0479EF4CD7B356364031BDC6DE59B1A1172A168DE6D6605B65076ECD0EB005641EB56FE182B3012A54447CB14EF2DF2E6200829"/>
          <p:cNvSpPr/>
          <p:nvPr/>
        </p:nvSpPr>
        <p:spPr>
          <a:xfrm>
            <a:off x="5207252" y="2089645"/>
            <a:ext cx="1168910" cy="1015663"/>
          </a:xfrm>
          <a:prstGeom prst="rect">
            <a:avLst/>
          </a:prstGeom>
        </p:spPr>
        <p:txBody>
          <a:bodyPr wrap="none">
            <a:spAutoFit/>
          </a:bodyPr>
          <a:lstStyle/>
          <a:p>
            <a:r>
              <a:rPr lang="en-US" altLang="zh-CN" sz="6000" b="1" dirty="0">
                <a:solidFill>
                  <a:srgbClr val="27AAE1"/>
                </a:solidFill>
                <a:cs typeface="+mn-ea"/>
                <a:sym typeface="+mn-lt"/>
              </a:rPr>
              <a:t>01.</a:t>
            </a:r>
            <a:endParaRPr lang="zh-CN" altLang="en-US" sz="6000" b="1" dirty="0">
              <a:solidFill>
                <a:srgbClr val="27AAE1"/>
              </a:solidFill>
              <a:cs typeface="+mn-ea"/>
              <a:sym typeface="+mn-lt"/>
            </a:endParaRPr>
          </a:p>
        </p:txBody>
      </p:sp>
      <p:pic>
        <p:nvPicPr>
          <p:cNvPr id="120" name="图片 1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3999" y="138525"/>
            <a:ext cx="1254936" cy="790091"/>
          </a:xfrm>
          <a:prstGeom prst="rect">
            <a:avLst/>
          </a:prstGeom>
        </p:spPr>
      </p:pic>
      <p:sp>
        <p:nvSpPr>
          <p:cNvPr id="121" name="text-document_1939"/>
          <p:cNvSpPr>
            <a:spLocks noChangeAspect="1"/>
          </p:cNvSpPr>
          <p:nvPr/>
        </p:nvSpPr>
        <p:spPr bwMode="auto">
          <a:xfrm>
            <a:off x="3995725" y="2250261"/>
            <a:ext cx="1211527" cy="1546696"/>
          </a:xfrm>
          <a:custGeom>
            <a:avLst/>
            <a:gdLst>
              <a:gd name="connsiteX0" fmla="*/ 463701 w 463701"/>
              <a:gd name="connsiteY0" fmla="*/ 471517 h 591983"/>
              <a:gd name="connsiteX1" fmla="*/ 364616 w 463701"/>
              <a:gd name="connsiteY1" fmla="*/ 591983 h 591983"/>
              <a:gd name="connsiteX2" fmla="*/ 364616 w 463701"/>
              <a:gd name="connsiteY2" fmla="*/ 505936 h 591983"/>
              <a:gd name="connsiteX3" fmla="*/ 396209 w 463701"/>
              <a:gd name="connsiteY3" fmla="*/ 474385 h 591983"/>
              <a:gd name="connsiteX4" fmla="*/ 61731 w 463701"/>
              <a:gd name="connsiteY4" fmla="*/ 447212 h 591983"/>
              <a:gd name="connsiteX5" fmla="*/ 61731 w 463701"/>
              <a:gd name="connsiteY5" fmla="*/ 497380 h 591983"/>
              <a:gd name="connsiteX6" fmla="*/ 193807 w 463701"/>
              <a:gd name="connsiteY6" fmla="*/ 497380 h 591983"/>
              <a:gd name="connsiteX7" fmla="*/ 193807 w 463701"/>
              <a:gd name="connsiteY7" fmla="*/ 447212 h 591983"/>
              <a:gd name="connsiteX8" fmla="*/ 54553 w 463701"/>
              <a:gd name="connsiteY8" fmla="*/ 268041 h 591983"/>
              <a:gd name="connsiteX9" fmla="*/ 48811 w 463701"/>
              <a:gd name="connsiteY9" fmla="*/ 276641 h 591983"/>
              <a:gd name="connsiteX10" fmla="*/ 48811 w 463701"/>
              <a:gd name="connsiteY10" fmla="*/ 292408 h 591983"/>
              <a:gd name="connsiteX11" fmla="*/ 54553 w 463701"/>
              <a:gd name="connsiteY11" fmla="*/ 302442 h 591983"/>
              <a:gd name="connsiteX12" fmla="*/ 232569 w 463701"/>
              <a:gd name="connsiteY12" fmla="*/ 302442 h 591983"/>
              <a:gd name="connsiteX13" fmla="*/ 238311 w 463701"/>
              <a:gd name="connsiteY13" fmla="*/ 292408 h 591983"/>
              <a:gd name="connsiteX14" fmla="*/ 238311 w 463701"/>
              <a:gd name="connsiteY14" fmla="*/ 276641 h 591983"/>
              <a:gd name="connsiteX15" fmla="*/ 232569 w 463701"/>
              <a:gd name="connsiteY15" fmla="*/ 268041 h 591983"/>
              <a:gd name="connsiteX16" fmla="*/ 61731 w 463701"/>
              <a:gd name="connsiteY16" fmla="*/ 200672 h 591983"/>
              <a:gd name="connsiteX17" fmla="*/ 48811 w 463701"/>
              <a:gd name="connsiteY17" fmla="*/ 209272 h 591983"/>
              <a:gd name="connsiteX18" fmla="*/ 48811 w 463701"/>
              <a:gd name="connsiteY18" fmla="*/ 225040 h 591983"/>
              <a:gd name="connsiteX19" fmla="*/ 61731 w 463701"/>
              <a:gd name="connsiteY19" fmla="*/ 235073 h 591983"/>
              <a:gd name="connsiteX20" fmla="*/ 396228 w 463701"/>
              <a:gd name="connsiteY20" fmla="*/ 235073 h 591983"/>
              <a:gd name="connsiteX21" fmla="*/ 409148 w 463701"/>
              <a:gd name="connsiteY21" fmla="*/ 225040 h 591983"/>
              <a:gd name="connsiteX22" fmla="*/ 409148 w 463701"/>
              <a:gd name="connsiteY22" fmla="*/ 209272 h 591983"/>
              <a:gd name="connsiteX23" fmla="*/ 396228 w 463701"/>
              <a:gd name="connsiteY23" fmla="*/ 200672 h 591983"/>
              <a:gd name="connsiteX24" fmla="*/ 61731 w 463701"/>
              <a:gd name="connsiteY24" fmla="*/ 133304 h 591983"/>
              <a:gd name="connsiteX25" fmla="*/ 48811 w 463701"/>
              <a:gd name="connsiteY25" fmla="*/ 141904 h 591983"/>
              <a:gd name="connsiteX26" fmla="*/ 48811 w 463701"/>
              <a:gd name="connsiteY26" fmla="*/ 157671 h 591983"/>
              <a:gd name="connsiteX27" fmla="*/ 61731 w 463701"/>
              <a:gd name="connsiteY27" fmla="*/ 166271 h 591983"/>
              <a:gd name="connsiteX28" fmla="*/ 396228 w 463701"/>
              <a:gd name="connsiteY28" fmla="*/ 166271 h 591983"/>
              <a:gd name="connsiteX29" fmla="*/ 409148 w 463701"/>
              <a:gd name="connsiteY29" fmla="*/ 157671 h 591983"/>
              <a:gd name="connsiteX30" fmla="*/ 409148 w 463701"/>
              <a:gd name="connsiteY30" fmla="*/ 141904 h 591983"/>
              <a:gd name="connsiteX31" fmla="*/ 396228 w 463701"/>
              <a:gd name="connsiteY31" fmla="*/ 133304 h 591983"/>
              <a:gd name="connsiteX32" fmla="*/ 61731 w 463701"/>
              <a:gd name="connsiteY32" fmla="*/ 65935 h 591983"/>
              <a:gd name="connsiteX33" fmla="*/ 48811 w 463701"/>
              <a:gd name="connsiteY33" fmla="*/ 75969 h 591983"/>
              <a:gd name="connsiteX34" fmla="*/ 48811 w 463701"/>
              <a:gd name="connsiteY34" fmla="*/ 91736 h 591983"/>
              <a:gd name="connsiteX35" fmla="*/ 61731 w 463701"/>
              <a:gd name="connsiteY35" fmla="*/ 100336 h 591983"/>
              <a:gd name="connsiteX36" fmla="*/ 396228 w 463701"/>
              <a:gd name="connsiteY36" fmla="*/ 100336 h 591983"/>
              <a:gd name="connsiteX37" fmla="*/ 409148 w 463701"/>
              <a:gd name="connsiteY37" fmla="*/ 91736 h 591983"/>
              <a:gd name="connsiteX38" fmla="*/ 409148 w 463701"/>
              <a:gd name="connsiteY38" fmla="*/ 75969 h 591983"/>
              <a:gd name="connsiteX39" fmla="*/ 396228 w 463701"/>
              <a:gd name="connsiteY39" fmla="*/ 65935 h 591983"/>
              <a:gd name="connsiteX40" fmla="*/ 33019 w 463701"/>
              <a:gd name="connsiteY40" fmla="*/ 0 h 591983"/>
              <a:gd name="connsiteX41" fmla="*/ 430682 w 463701"/>
              <a:gd name="connsiteY41" fmla="*/ 0 h 591983"/>
              <a:gd name="connsiteX42" fmla="*/ 463701 w 463701"/>
              <a:gd name="connsiteY42" fmla="*/ 32968 h 591983"/>
              <a:gd name="connsiteX43" fmla="*/ 463701 w 463701"/>
              <a:gd name="connsiteY43" fmla="*/ 445779 h 591983"/>
              <a:gd name="connsiteX44" fmla="*/ 364644 w 463701"/>
              <a:gd name="connsiteY44" fmla="*/ 445779 h 591983"/>
              <a:gd name="connsiteX45" fmla="*/ 331625 w 463701"/>
              <a:gd name="connsiteY45" fmla="*/ 477313 h 591983"/>
              <a:gd name="connsiteX46" fmla="*/ 331625 w 463701"/>
              <a:gd name="connsiteY46" fmla="*/ 591983 h 591983"/>
              <a:gd name="connsiteX47" fmla="*/ 33019 w 463701"/>
              <a:gd name="connsiteY47" fmla="*/ 591983 h 591983"/>
              <a:gd name="connsiteX48" fmla="*/ 0 w 463701"/>
              <a:gd name="connsiteY48" fmla="*/ 560449 h 591983"/>
              <a:gd name="connsiteX49" fmla="*/ 0 w 463701"/>
              <a:gd name="connsiteY49" fmla="*/ 32968 h 591983"/>
              <a:gd name="connsiteX50" fmla="*/ 33019 w 463701"/>
              <a:gd name="connsiteY50" fmla="*/ 0 h 591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463701" h="591983">
                <a:moveTo>
                  <a:pt x="463701" y="471517"/>
                </a:moveTo>
                <a:lnTo>
                  <a:pt x="364616" y="591983"/>
                </a:lnTo>
                <a:lnTo>
                  <a:pt x="364616" y="505936"/>
                </a:lnTo>
                <a:cubicBezTo>
                  <a:pt x="364616" y="488726"/>
                  <a:pt x="378976" y="474385"/>
                  <a:pt x="396209" y="474385"/>
                </a:cubicBezTo>
                <a:close/>
                <a:moveTo>
                  <a:pt x="61731" y="447212"/>
                </a:moveTo>
                <a:lnTo>
                  <a:pt x="61731" y="497380"/>
                </a:lnTo>
                <a:lnTo>
                  <a:pt x="193807" y="497380"/>
                </a:lnTo>
                <a:lnTo>
                  <a:pt x="193807" y="447212"/>
                </a:lnTo>
                <a:close/>
                <a:moveTo>
                  <a:pt x="54553" y="268041"/>
                </a:moveTo>
                <a:cubicBezTo>
                  <a:pt x="51682" y="268041"/>
                  <a:pt x="48811" y="272341"/>
                  <a:pt x="48811" y="276641"/>
                </a:cubicBezTo>
                <a:lnTo>
                  <a:pt x="48811" y="292408"/>
                </a:lnTo>
                <a:cubicBezTo>
                  <a:pt x="48811" y="298142"/>
                  <a:pt x="51682" y="302442"/>
                  <a:pt x="54553" y="302442"/>
                </a:cubicBezTo>
                <a:lnTo>
                  <a:pt x="232569" y="302442"/>
                </a:lnTo>
                <a:cubicBezTo>
                  <a:pt x="235440" y="302442"/>
                  <a:pt x="238311" y="298142"/>
                  <a:pt x="238311" y="292408"/>
                </a:cubicBezTo>
                <a:cubicBezTo>
                  <a:pt x="238311" y="292408"/>
                  <a:pt x="238311" y="276641"/>
                  <a:pt x="238311" y="276641"/>
                </a:cubicBezTo>
                <a:cubicBezTo>
                  <a:pt x="238311" y="272341"/>
                  <a:pt x="235440" y="268041"/>
                  <a:pt x="232569" y="268041"/>
                </a:cubicBezTo>
                <a:close/>
                <a:moveTo>
                  <a:pt x="61731" y="200672"/>
                </a:moveTo>
                <a:cubicBezTo>
                  <a:pt x="54553" y="200672"/>
                  <a:pt x="48811" y="204972"/>
                  <a:pt x="48811" y="209272"/>
                </a:cubicBezTo>
                <a:lnTo>
                  <a:pt x="48811" y="225040"/>
                </a:lnTo>
                <a:cubicBezTo>
                  <a:pt x="48811" y="230773"/>
                  <a:pt x="54553" y="235073"/>
                  <a:pt x="61731" y="235073"/>
                </a:cubicBezTo>
                <a:lnTo>
                  <a:pt x="396228" y="235073"/>
                </a:lnTo>
                <a:cubicBezTo>
                  <a:pt x="403406" y="235073"/>
                  <a:pt x="409148" y="230773"/>
                  <a:pt x="409148" y="225040"/>
                </a:cubicBezTo>
                <a:lnTo>
                  <a:pt x="409148" y="209272"/>
                </a:lnTo>
                <a:cubicBezTo>
                  <a:pt x="409148" y="204972"/>
                  <a:pt x="403406" y="200672"/>
                  <a:pt x="396228" y="200672"/>
                </a:cubicBezTo>
                <a:close/>
                <a:moveTo>
                  <a:pt x="61731" y="133304"/>
                </a:moveTo>
                <a:cubicBezTo>
                  <a:pt x="54553" y="133304"/>
                  <a:pt x="48811" y="137604"/>
                  <a:pt x="48811" y="141904"/>
                </a:cubicBezTo>
                <a:lnTo>
                  <a:pt x="48811" y="157671"/>
                </a:lnTo>
                <a:cubicBezTo>
                  <a:pt x="48811" y="161971"/>
                  <a:pt x="54553" y="166271"/>
                  <a:pt x="61731" y="166271"/>
                </a:cubicBezTo>
                <a:lnTo>
                  <a:pt x="396228" y="166271"/>
                </a:lnTo>
                <a:cubicBezTo>
                  <a:pt x="403406" y="166271"/>
                  <a:pt x="409148" y="161971"/>
                  <a:pt x="409148" y="157671"/>
                </a:cubicBezTo>
                <a:lnTo>
                  <a:pt x="409148" y="141904"/>
                </a:lnTo>
                <a:cubicBezTo>
                  <a:pt x="409148" y="137604"/>
                  <a:pt x="403406" y="133304"/>
                  <a:pt x="396228" y="133304"/>
                </a:cubicBezTo>
                <a:close/>
                <a:moveTo>
                  <a:pt x="61731" y="65935"/>
                </a:moveTo>
                <a:cubicBezTo>
                  <a:pt x="54553" y="65935"/>
                  <a:pt x="48811" y="70235"/>
                  <a:pt x="48811" y="75969"/>
                </a:cubicBezTo>
                <a:lnTo>
                  <a:pt x="48811" y="91736"/>
                </a:lnTo>
                <a:cubicBezTo>
                  <a:pt x="48811" y="96036"/>
                  <a:pt x="54553" y="100336"/>
                  <a:pt x="61731" y="100336"/>
                </a:cubicBezTo>
                <a:lnTo>
                  <a:pt x="396228" y="100336"/>
                </a:lnTo>
                <a:cubicBezTo>
                  <a:pt x="403406" y="100336"/>
                  <a:pt x="409148" y="96036"/>
                  <a:pt x="409148" y="91736"/>
                </a:cubicBezTo>
                <a:lnTo>
                  <a:pt x="409148" y="75969"/>
                </a:lnTo>
                <a:cubicBezTo>
                  <a:pt x="409148" y="70235"/>
                  <a:pt x="403406" y="65935"/>
                  <a:pt x="396228" y="65935"/>
                </a:cubicBezTo>
                <a:close/>
                <a:moveTo>
                  <a:pt x="33019" y="0"/>
                </a:moveTo>
                <a:lnTo>
                  <a:pt x="430682" y="0"/>
                </a:lnTo>
                <a:cubicBezTo>
                  <a:pt x="449345" y="0"/>
                  <a:pt x="463701" y="14334"/>
                  <a:pt x="463701" y="32968"/>
                </a:cubicBezTo>
                <a:lnTo>
                  <a:pt x="463701" y="445779"/>
                </a:lnTo>
                <a:lnTo>
                  <a:pt x="364644" y="445779"/>
                </a:lnTo>
                <a:cubicBezTo>
                  <a:pt x="345981" y="445779"/>
                  <a:pt x="331625" y="460113"/>
                  <a:pt x="331625" y="477313"/>
                </a:cubicBezTo>
                <a:lnTo>
                  <a:pt x="331625" y="591983"/>
                </a:lnTo>
                <a:lnTo>
                  <a:pt x="33019" y="591983"/>
                </a:lnTo>
                <a:cubicBezTo>
                  <a:pt x="15792" y="591983"/>
                  <a:pt x="0" y="577649"/>
                  <a:pt x="0" y="560449"/>
                </a:cubicBezTo>
                <a:lnTo>
                  <a:pt x="0" y="32968"/>
                </a:lnTo>
                <a:cubicBezTo>
                  <a:pt x="0" y="14334"/>
                  <a:pt x="15792" y="0"/>
                  <a:pt x="33019" y="0"/>
                </a:cubicBezTo>
                <a:close/>
              </a:path>
            </a:pathLst>
          </a:custGeom>
          <a:solidFill>
            <a:srgbClr val="27AAE1"/>
          </a:solidFill>
          <a:ln>
            <a:noFill/>
          </a:ln>
        </p:spPr>
      </p:sp>
    </p:spTree>
    <p:extLst>
      <p:ext uri="{BB962C8B-B14F-4D97-AF65-F5344CB8AC3E}">
        <p14:creationId xmlns:p14="http://schemas.microsoft.com/office/powerpoint/2010/main" val="303229851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DB42D2-285C-E447-80C1-909EAEB589D8}"/>
              </a:ext>
            </a:extLst>
          </p:cNvPr>
          <p:cNvSpPr>
            <a:spLocks noGrp="1"/>
          </p:cNvSpPr>
          <p:nvPr>
            <p:ph type="title"/>
          </p:nvPr>
        </p:nvSpPr>
        <p:spPr>
          <a:xfrm>
            <a:off x="192505" y="108285"/>
            <a:ext cx="11800367" cy="1582404"/>
          </a:xfrm>
        </p:spPr>
        <p:txBody>
          <a:bodyPr anchor="t">
            <a:normAutofit/>
          </a:bodyPr>
          <a:lstStyle/>
          <a:p>
            <a:r>
              <a:rPr lang="en-US" sz="2400" dirty="0"/>
              <a:t>Once the grievance tool is activated by the member, the tool will automatically download to a workers RBA Voices app. The FTY ID will be linked to the QR code. Steps: </a:t>
            </a:r>
            <a:br>
              <a:rPr lang="en-US" sz="2400" dirty="0"/>
            </a:br>
            <a:r>
              <a:rPr lang="en-US" sz="2400" dirty="0"/>
              <a:t>1) login to app 2) select “Grievance” icon 3) list of previous submissions, select the”+“ icon          4) complete page questions select ”submit” 5) dialogue with FTY management</a:t>
            </a:r>
          </a:p>
        </p:txBody>
      </p:sp>
      <p:pic>
        <p:nvPicPr>
          <p:cNvPr id="5" name="Content Placeholder 4" descr="Graphical user interface, application&#10;&#10;Description automatically generated">
            <a:extLst>
              <a:ext uri="{FF2B5EF4-FFF2-40B4-BE49-F238E27FC236}">
                <a16:creationId xmlns:a16="http://schemas.microsoft.com/office/drawing/2014/main" id="{E2BA04E6-299E-E542-8303-303E831365BF}"/>
              </a:ext>
            </a:extLst>
          </p:cNvPr>
          <p:cNvPicPr>
            <a:picLocks noGrp="1" noChangeAspect="1"/>
          </p:cNvPicPr>
          <p:nvPr>
            <p:ph idx="1"/>
          </p:nvPr>
        </p:nvPicPr>
        <p:blipFill>
          <a:blip r:embed="rId2"/>
          <a:stretch>
            <a:fillRect/>
          </a:stretch>
        </p:blipFill>
        <p:spPr>
          <a:xfrm>
            <a:off x="4913020" y="1849687"/>
            <a:ext cx="4331316" cy="4351338"/>
          </a:xfrm>
          <a:ln>
            <a:solidFill>
              <a:schemeClr val="tx1"/>
            </a:solidFill>
          </a:ln>
        </p:spPr>
      </p:pic>
      <p:pic>
        <p:nvPicPr>
          <p:cNvPr id="7" name="Picture 6" descr="Graphical user interface, application&#10;&#10;Description automatically generated">
            <a:extLst>
              <a:ext uri="{FF2B5EF4-FFF2-40B4-BE49-F238E27FC236}">
                <a16:creationId xmlns:a16="http://schemas.microsoft.com/office/drawing/2014/main" id="{11FEE813-092B-3C45-9C19-464EB2B9BBCF}"/>
              </a:ext>
            </a:extLst>
          </p:cNvPr>
          <p:cNvPicPr>
            <a:picLocks noChangeAspect="1"/>
          </p:cNvPicPr>
          <p:nvPr/>
        </p:nvPicPr>
        <p:blipFill>
          <a:blip r:embed="rId3"/>
          <a:stretch>
            <a:fillRect/>
          </a:stretch>
        </p:blipFill>
        <p:spPr>
          <a:xfrm>
            <a:off x="9363382" y="1849687"/>
            <a:ext cx="2629490" cy="4351339"/>
          </a:xfrm>
          <a:prstGeom prst="rect">
            <a:avLst/>
          </a:prstGeom>
          <a:ln>
            <a:solidFill>
              <a:schemeClr val="tx1"/>
            </a:solidFill>
          </a:ln>
        </p:spPr>
      </p:pic>
      <p:pic>
        <p:nvPicPr>
          <p:cNvPr id="8" name="Content Placeholder 4" descr="Graphical user interface, application&#10;&#10;Description automatically generated">
            <a:extLst>
              <a:ext uri="{FF2B5EF4-FFF2-40B4-BE49-F238E27FC236}">
                <a16:creationId xmlns:a16="http://schemas.microsoft.com/office/drawing/2014/main" id="{A01D6B17-C174-F048-A1F4-371559C2DE9E}"/>
              </a:ext>
            </a:extLst>
          </p:cNvPr>
          <p:cNvPicPr>
            <a:picLocks noChangeAspect="1"/>
          </p:cNvPicPr>
          <p:nvPr/>
        </p:nvPicPr>
        <p:blipFill>
          <a:blip r:embed="rId4"/>
          <a:stretch>
            <a:fillRect/>
          </a:stretch>
        </p:blipFill>
        <p:spPr>
          <a:xfrm>
            <a:off x="318174" y="1849687"/>
            <a:ext cx="4611617" cy="4351338"/>
          </a:xfrm>
          <a:prstGeom prst="rect">
            <a:avLst/>
          </a:prstGeom>
          <a:ln>
            <a:solidFill>
              <a:schemeClr val="tx1"/>
            </a:solidFill>
          </a:ln>
        </p:spPr>
      </p:pic>
      <p:sp>
        <p:nvSpPr>
          <p:cNvPr id="10" name="TextBox 9">
            <a:extLst>
              <a:ext uri="{FF2B5EF4-FFF2-40B4-BE49-F238E27FC236}">
                <a16:creationId xmlns:a16="http://schemas.microsoft.com/office/drawing/2014/main" id="{E256CC18-8C2D-AC46-96D3-A262A072FDAF}"/>
              </a:ext>
            </a:extLst>
          </p:cNvPr>
          <p:cNvSpPr txBox="1"/>
          <p:nvPr/>
        </p:nvSpPr>
        <p:spPr>
          <a:xfrm>
            <a:off x="685800" y="3146258"/>
            <a:ext cx="1876926" cy="1534026"/>
          </a:xfrm>
          <a:prstGeom prst="rect">
            <a:avLst/>
          </a:prstGeom>
          <a:noFill/>
          <a:ln w="38100">
            <a:solidFill>
              <a:srgbClr val="FF0000"/>
            </a:solidFill>
          </a:ln>
        </p:spPr>
        <p:txBody>
          <a:bodyPr wrap="square" rtlCol="0">
            <a:spAutoFit/>
          </a:bodyPr>
          <a:lstStyle/>
          <a:p>
            <a:endParaRPr lang="en-US" dirty="0"/>
          </a:p>
        </p:txBody>
      </p:sp>
      <p:sp>
        <p:nvSpPr>
          <p:cNvPr id="11" name="TextBox 10">
            <a:extLst>
              <a:ext uri="{FF2B5EF4-FFF2-40B4-BE49-F238E27FC236}">
                <a16:creationId xmlns:a16="http://schemas.microsoft.com/office/drawing/2014/main" id="{F6508996-6094-9740-BA1B-3750FFDDD152}"/>
              </a:ext>
            </a:extLst>
          </p:cNvPr>
          <p:cNvSpPr txBox="1"/>
          <p:nvPr/>
        </p:nvSpPr>
        <p:spPr>
          <a:xfrm>
            <a:off x="3239797" y="3429000"/>
            <a:ext cx="637674" cy="385011"/>
          </a:xfrm>
          <a:prstGeom prst="rect">
            <a:avLst/>
          </a:prstGeom>
          <a:noFill/>
          <a:ln w="38100">
            <a:solidFill>
              <a:srgbClr val="FF0000"/>
            </a:solidFill>
          </a:ln>
        </p:spPr>
        <p:txBody>
          <a:bodyPr wrap="square" rtlCol="0">
            <a:spAutoFit/>
          </a:bodyPr>
          <a:lstStyle/>
          <a:p>
            <a:endParaRPr lang="en-US" dirty="0"/>
          </a:p>
        </p:txBody>
      </p:sp>
      <p:sp>
        <p:nvSpPr>
          <p:cNvPr id="12" name="TextBox 11">
            <a:extLst>
              <a:ext uri="{FF2B5EF4-FFF2-40B4-BE49-F238E27FC236}">
                <a16:creationId xmlns:a16="http://schemas.microsoft.com/office/drawing/2014/main" id="{AE162A17-C15B-0A46-AB0A-AF2CAD0CEAE4}"/>
              </a:ext>
            </a:extLst>
          </p:cNvPr>
          <p:cNvSpPr txBox="1"/>
          <p:nvPr/>
        </p:nvSpPr>
        <p:spPr>
          <a:xfrm>
            <a:off x="5285556" y="5546557"/>
            <a:ext cx="1359568" cy="538245"/>
          </a:xfrm>
          <a:prstGeom prst="rect">
            <a:avLst/>
          </a:prstGeom>
          <a:noFill/>
          <a:ln w="38100">
            <a:solidFill>
              <a:srgbClr val="FF0000"/>
            </a:solidFill>
          </a:ln>
        </p:spPr>
        <p:txBody>
          <a:bodyPr wrap="square" rtlCol="0">
            <a:spAutoFit/>
          </a:bodyPr>
          <a:lstStyle/>
          <a:p>
            <a:endParaRPr lang="en-US" dirty="0"/>
          </a:p>
        </p:txBody>
      </p:sp>
      <p:sp>
        <p:nvSpPr>
          <p:cNvPr id="13" name="TextBox 12">
            <a:extLst>
              <a:ext uri="{FF2B5EF4-FFF2-40B4-BE49-F238E27FC236}">
                <a16:creationId xmlns:a16="http://schemas.microsoft.com/office/drawing/2014/main" id="{46765A40-B11D-B14F-ABC3-9393878B6255}"/>
              </a:ext>
            </a:extLst>
          </p:cNvPr>
          <p:cNvSpPr txBox="1"/>
          <p:nvPr/>
        </p:nvSpPr>
        <p:spPr>
          <a:xfrm>
            <a:off x="7157572" y="2177716"/>
            <a:ext cx="1986427" cy="2707105"/>
          </a:xfrm>
          <a:prstGeom prst="rect">
            <a:avLst/>
          </a:prstGeom>
          <a:noFill/>
          <a:ln w="38100">
            <a:solidFill>
              <a:srgbClr val="FF0000"/>
            </a:solidFill>
          </a:ln>
        </p:spPr>
        <p:txBody>
          <a:bodyPr wrap="square" rtlCol="0">
            <a:spAutoFit/>
          </a:bodyPr>
          <a:lstStyle/>
          <a:p>
            <a:endParaRPr lang="en-US" dirty="0"/>
          </a:p>
        </p:txBody>
      </p:sp>
      <p:sp>
        <p:nvSpPr>
          <p:cNvPr id="14" name="TextBox 13">
            <a:extLst>
              <a:ext uri="{FF2B5EF4-FFF2-40B4-BE49-F238E27FC236}">
                <a16:creationId xmlns:a16="http://schemas.microsoft.com/office/drawing/2014/main" id="{AE3D76FD-BEB8-9141-AE0E-27B7AF1E06D7}"/>
              </a:ext>
            </a:extLst>
          </p:cNvPr>
          <p:cNvSpPr txBox="1"/>
          <p:nvPr/>
        </p:nvSpPr>
        <p:spPr>
          <a:xfrm>
            <a:off x="9340661" y="2177715"/>
            <a:ext cx="2165539" cy="3561348"/>
          </a:xfrm>
          <a:prstGeom prst="rect">
            <a:avLst/>
          </a:prstGeom>
          <a:noFill/>
          <a:ln w="38100">
            <a:solidFill>
              <a:srgbClr val="FF0000"/>
            </a:solidFill>
          </a:ln>
        </p:spPr>
        <p:txBody>
          <a:bodyPr wrap="square" rtlCol="0">
            <a:spAutoFit/>
          </a:bodyPr>
          <a:lstStyle/>
          <a:p>
            <a:endParaRPr lang="en-US" dirty="0"/>
          </a:p>
        </p:txBody>
      </p:sp>
    </p:spTree>
    <p:extLst>
      <p:ext uri="{BB962C8B-B14F-4D97-AF65-F5344CB8AC3E}">
        <p14:creationId xmlns:p14="http://schemas.microsoft.com/office/powerpoint/2010/main" val="9183782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6052457"/>
            <a:ext cx="12192000" cy="805543"/>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 name="Picture 6" descr="D:\魏倩\素材库\杂素材\微邦logo.png"/>
          <p:cNvPicPr>
            <a:picLocks noChangeAspect="1" noChangeArrowheads="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8816983" y="6310664"/>
            <a:ext cx="2865750" cy="289128"/>
          </a:xfrm>
          <a:prstGeom prst="rect">
            <a:avLst/>
          </a:prstGeom>
          <a:noFill/>
        </p:spPr>
      </p:pic>
      <p:sp>
        <p:nvSpPr>
          <p:cNvPr id="5" name="文本框 4" descr="e7d195523061f1c0220a3acd2f99070e22f7f2176c6c61f4AB5BC6AF3DF28E09514168BD2F6654DA4347BEC42B9A9B38EB2139F52FD80B94EB8F1B847F5BC18ECD11DB8433CCABD6DAEA8D49E99C31D350EAFDAACB317BB3E14408BF66FC528EA6910C26B7E1A625BBC728711ADC406678A592B428A68BC3E54D155740563EF32107E6C5936A62C02D5975A6FA4CF8FB"/>
          <p:cNvSpPr txBox="1"/>
          <p:nvPr/>
        </p:nvSpPr>
        <p:spPr>
          <a:xfrm>
            <a:off x="5544136" y="3009572"/>
            <a:ext cx="6772992" cy="707886"/>
          </a:xfrm>
          <a:prstGeom prst="rect">
            <a:avLst/>
          </a:prstGeom>
          <a:noFill/>
        </p:spPr>
        <p:txBody>
          <a:bodyPr wrap="square" rtlCol="0">
            <a:spAutoFit/>
          </a:bodyPr>
          <a:lstStyle/>
          <a:p>
            <a:pPr>
              <a:defRPr/>
            </a:pPr>
            <a:r>
              <a:rPr lang="en-US" altLang="zh-CN" sz="4000" b="1" dirty="0">
                <a:solidFill>
                  <a:schemeClr val="tx1">
                    <a:lumMod val="75000"/>
                    <a:lumOff val="25000"/>
                  </a:schemeClr>
                </a:solidFill>
              </a:rPr>
              <a:t>Member View </a:t>
            </a:r>
            <a:endParaRPr lang="zh-CN" altLang="en-US" sz="4000" b="1" dirty="0">
              <a:solidFill>
                <a:schemeClr val="tx1">
                  <a:lumMod val="75000"/>
                  <a:lumOff val="25000"/>
                </a:schemeClr>
              </a:solidFill>
            </a:endParaRPr>
          </a:p>
        </p:txBody>
      </p:sp>
      <p:sp>
        <p:nvSpPr>
          <p:cNvPr id="6" name="矩形 5" descr="e7d195523061f1c0220a3acd2f99070e22f7f2176c6c61f4AB5BC6AF3DF28E09514168BD2F6654DA4347BEC42B9A9B38EB2139F52FD80B94EB8F1B847F5BC18ECD11DB8433CCABD6DAEA8D49E99C31D369F6504303A5EBA9AA7D9BFCD0479EF4CD7B356364031BDC6DE59B1A1172A168DE6D6605B65076ECD0EB005641EB56FE182B3012A54447CB14EF2DF2E6200829"/>
          <p:cNvSpPr/>
          <p:nvPr/>
        </p:nvSpPr>
        <p:spPr>
          <a:xfrm>
            <a:off x="5207252" y="2089645"/>
            <a:ext cx="1168910" cy="1015663"/>
          </a:xfrm>
          <a:prstGeom prst="rect">
            <a:avLst/>
          </a:prstGeom>
        </p:spPr>
        <p:txBody>
          <a:bodyPr wrap="none">
            <a:spAutoFit/>
          </a:bodyPr>
          <a:lstStyle/>
          <a:p>
            <a:r>
              <a:rPr lang="en-US" altLang="zh-CN" sz="6000" b="1" dirty="0">
                <a:solidFill>
                  <a:srgbClr val="27AAE1"/>
                </a:solidFill>
                <a:cs typeface="+mn-ea"/>
                <a:sym typeface="+mn-lt"/>
              </a:rPr>
              <a:t>01.</a:t>
            </a:r>
            <a:endParaRPr lang="zh-CN" altLang="en-US" sz="6000" b="1" dirty="0">
              <a:solidFill>
                <a:srgbClr val="27AAE1"/>
              </a:solidFill>
              <a:cs typeface="+mn-ea"/>
              <a:sym typeface="+mn-lt"/>
            </a:endParaRPr>
          </a:p>
        </p:txBody>
      </p:sp>
      <p:pic>
        <p:nvPicPr>
          <p:cNvPr id="120" name="图片 1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3999" y="138525"/>
            <a:ext cx="1254936" cy="790091"/>
          </a:xfrm>
          <a:prstGeom prst="rect">
            <a:avLst/>
          </a:prstGeom>
        </p:spPr>
      </p:pic>
      <p:sp>
        <p:nvSpPr>
          <p:cNvPr id="121" name="text-document_1939"/>
          <p:cNvSpPr>
            <a:spLocks noChangeAspect="1"/>
          </p:cNvSpPr>
          <p:nvPr/>
        </p:nvSpPr>
        <p:spPr bwMode="auto">
          <a:xfrm>
            <a:off x="3995725" y="2250261"/>
            <a:ext cx="1211527" cy="1546696"/>
          </a:xfrm>
          <a:custGeom>
            <a:avLst/>
            <a:gdLst>
              <a:gd name="connsiteX0" fmla="*/ 463701 w 463701"/>
              <a:gd name="connsiteY0" fmla="*/ 471517 h 591983"/>
              <a:gd name="connsiteX1" fmla="*/ 364616 w 463701"/>
              <a:gd name="connsiteY1" fmla="*/ 591983 h 591983"/>
              <a:gd name="connsiteX2" fmla="*/ 364616 w 463701"/>
              <a:gd name="connsiteY2" fmla="*/ 505936 h 591983"/>
              <a:gd name="connsiteX3" fmla="*/ 396209 w 463701"/>
              <a:gd name="connsiteY3" fmla="*/ 474385 h 591983"/>
              <a:gd name="connsiteX4" fmla="*/ 61731 w 463701"/>
              <a:gd name="connsiteY4" fmla="*/ 447212 h 591983"/>
              <a:gd name="connsiteX5" fmla="*/ 61731 w 463701"/>
              <a:gd name="connsiteY5" fmla="*/ 497380 h 591983"/>
              <a:gd name="connsiteX6" fmla="*/ 193807 w 463701"/>
              <a:gd name="connsiteY6" fmla="*/ 497380 h 591983"/>
              <a:gd name="connsiteX7" fmla="*/ 193807 w 463701"/>
              <a:gd name="connsiteY7" fmla="*/ 447212 h 591983"/>
              <a:gd name="connsiteX8" fmla="*/ 54553 w 463701"/>
              <a:gd name="connsiteY8" fmla="*/ 268041 h 591983"/>
              <a:gd name="connsiteX9" fmla="*/ 48811 w 463701"/>
              <a:gd name="connsiteY9" fmla="*/ 276641 h 591983"/>
              <a:gd name="connsiteX10" fmla="*/ 48811 w 463701"/>
              <a:gd name="connsiteY10" fmla="*/ 292408 h 591983"/>
              <a:gd name="connsiteX11" fmla="*/ 54553 w 463701"/>
              <a:gd name="connsiteY11" fmla="*/ 302442 h 591983"/>
              <a:gd name="connsiteX12" fmla="*/ 232569 w 463701"/>
              <a:gd name="connsiteY12" fmla="*/ 302442 h 591983"/>
              <a:gd name="connsiteX13" fmla="*/ 238311 w 463701"/>
              <a:gd name="connsiteY13" fmla="*/ 292408 h 591983"/>
              <a:gd name="connsiteX14" fmla="*/ 238311 w 463701"/>
              <a:gd name="connsiteY14" fmla="*/ 276641 h 591983"/>
              <a:gd name="connsiteX15" fmla="*/ 232569 w 463701"/>
              <a:gd name="connsiteY15" fmla="*/ 268041 h 591983"/>
              <a:gd name="connsiteX16" fmla="*/ 61731 w 463701"/>
              <a:gd name="connsiteY16" fmla="*/ 200672 h 591983"/>
              <a:gd name="connsiteX17" fmla="*/ 48811 w 463701"/>
              <a:gd name="connsiteY17" fmla="*/ 209272 h 591983"/>
              <a:gd name="connsiteX18" fmla="*/ 48811 w 463701"/>
              <a:gd name="connsiteY18" fmla="*/ 225040 h 591983"/>
              <a:gd name="connsiteX19" fmla="*/ 61731 w 463701"/>
              <a:gd name="connsiteY19" fmla="*/ 235073 h 591983"/>
              <a:gd name="connsiteX20" fmla="*/ 396228 w 463701"/>
              <a:gd name="connsiteY20" fmla="*/ 235073 h 591983"/>
              <a:gd name="connsiteX21" fmla="*/ 409148 w 463701"/>
              <a:gd name="connsiteY21" fmla="*/ 225040 h 591983"/>
              <a:gd name="connsiteX22" fmla="*/ 409148 w 463701"/>
              <a:gd name="connsiteY22" fmla="*/ 209272 h 591983"/>
              <a:gd name="connsiteX23" fmla="*/ 396228 w 463701"/>
              <a:gd name="connsiteY23" fmla="*/ 200672 h 591983"/>
              <a:gd name="connsiteX24" fmla="*/ 61731 w 463701"/>
              <a:gd name="connsiteY24" fmla="*/ 133304 h 591983"/>
              <a:gd name="connsiteX25" fmla="*/ 48811 w 463701"/>
              <a:gd name="connsiteY25" fmla="*/ 141904 h 591983"/>
              <a:gd name="connsiteX26" fmla="*/ 48811 w 463701"/>
              <a:gd name="connsiteY26" fmla="*/ 157671 h 591983"/>
              <a:gd name="connsiteX27" fmla="*/ 61731 w 463701"/>
              <a:gd name="connsiteY27" fmla="*/ 166271 h 591983"/>
              <a:gd name="connsiteX28" fmla="*/ 396228 w 463701"/>
              <a:gd name="connsiteY28" fmla="*/ 166271 h 591983"/>
              <a:gd name="connsiteX29" fmla="*/ 409148 w 463701"/>
              <a:gd name="connsiteY29" fmla="*/ 157671 h 591983"/>
              <a:gd name="connsiteX30" fmla="*/ 409148 w 463701"/>
              <a:gd name="connsiteY30" fmla="*/ 141904 h 591983"/>
              <a:gd name="connsiteX31" fmla="*/ 396228 w 463701"/>
              <a:gd name="connsiteY31" fmla="*/ 133304 h 591983"/>
              <a:gd name="connsiteX32" fmla="*/ 61731 w 463701"/>
              <a:gd name="connsiteY32" fmla="*/ 65935 h 591983"/>
              <a:gd name="connsiteX33" fmla="*/ 48811 w 463701"/>
              <a:gd name="connsiteY33" fmla="*/ 75969 h 591983"/>
              <a:gd name="connsiteX34" fmla="*/ 48811 w 463701"/>
              <a:gd name="connsiteY34" fmla="*/ 91736 h 591983"/>
              <a:gd name="connsiteX35" fmla="*/ 61731 w 463701"/>
              <a:gd name="connsiteY35" fmla="*/ 100336 h 591983"/>
              <a:gd name="connsiteX36" fmla="*/ 396228 w 463701"/>
              <a:gd name="connsiteY36" fmla="*/ 100336 h 591983"/>
              <a:gd name="connsiteX37" fmla="*/ 409148 w 463701"/>
              <a:gd name="connsiteY37" fmla="*/ 91736 h 591983"/>
              <a:gd name="connsiteX38" fmla="*/ 409148 w 463701"/>
              <a:gd name="connsiteY38" fmla="*/ 75969 h 591983"/>
              <a:gd name="connsiteX39" fmla="*/ 396228 w 463701"/>
              <a:gd name="connsiteY39" fmla="*/ 65935 h 591983"/>
              <a:gd name="connsiteX40" fmla="*/ 33019 w 463701"/>
              <a:gd name="connsiteY40" fmla="*/ 0 h 591983"/>
              <a:gd name="connsiteX41" fmla="*/ 430682 w 463701"/>
              <a:gd name="connsiteY41" fmla="*/ 0 h 591983"/>
              <a:gd name="connsiteX42" fmla="*/ 463701 w 463701"/>
              <a:gd name="connsiteY42" fmla="*/ 32968 h 591983"/>
              <a:gd name="connsiteX43" fmla="*/ 463701 w 463701"/>
              <a:gd name="connsiteY43" fmla="*/ 445779 h 591983"/>
              <a:gd name="connsiteX44" fmla="*/ 364644 w 463701"/>
              <a:gd name="connsiteY44" fmla="*/ 445779 h 591983"/>
              <a:gd name="connsiteX45" fmla="*/ 331625 w 463701"/>
              <a:gd name="connsiteY45" fmla="*/ 477313 h 591983"/>
              <a:gd name="connsiteX46" fmla="*/ 331625 w 463701"/>
              <a:gd name="connsiteY46" fmla="*/ 591983 h 591983"/>
              <a:gd name="connsiteX47" fmla="*/ 33019 w 463701"/>
              <a:gd name="connsiteY47" fmla="*/ 591983 h 591983"/>
              <a:gd name="connsiteX48" fmla="*/ 0 w 463701"/>
              <a:gd name="connsiteY48" fmla="*/ 560449 h 591983"/>
              <a:gd name="connsiteX49" fmla="*/ 0 w 463701"/>
              <a:gd name="connsiteY49" fmla="*/ 32968 h 591983"/>
              <a:gd name="connsiteX50" fmla="*/ 33019 w 463701"/>
              <a:gd name="connsiteY50" fmla="*/ 0 h 591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463701" h="591983">
                <a:moveTo>
                  <a:pt x="463701" y="471517"/>
                </a:moveTo>
                <a:lnTo>
                  <a:pt x="364616" y="591983"/>
                </a:lnTo>
                <a:lnTo>
                  <a:pt x="364616" y="505936"/>
                </a:lnTo>
                <a:cubicBezTo>
                  <a:pt x="364616" y="488726"/>
                  <a:pt x="378976" y="474385"/>
                  <a:pt x="396209" y="474385"/>
                </a:cubicBezTo>
                <a:close/>
                <a:moveTo>
                  <a:pt x="61731" y="447212"/>
                </a:moveTo>
                <a:lnTo>
                  <a:pt x="61731" y="497380"/>
                </a:lnTo>
                <a:lnTo>
                  <a:pt x="193807" y="497380"/>
                </a:lnTo>
                <a:lnTo>
                  <a:pt x="193807" y="447212"/>
                </a:lnTo>
                <a:close/>
                <a:moveTo>
                  <a:pt x="54553" y="268041"/>
                </a:moveTo>
                <a:cubicBezTo>
                  <a:pt x="51682" y="268041"/>
                  <a:pt x="48811" y="272341"/>
                  <a:pt x="48811" y="276641"/>
                </a:cubicBezTo>
                <a:lnTo>
                  <a:pt x="48811" y="292408"/>
                </a:lnTo>
                <a:cubicBezTo>
                  <a:pt x="48811" y="298142"/>
                  <a:pt x="51682" y="302442"/>
                  <a:pt x="54553" y="302442"/>
                </a:cubicBezTo>
                <a:lnTo>
                  <a:pt x="232569" y="302442"/>
                </a:lnTo>
                <a:cubicBezTo>
                  <a:pt x="235440" y="302442"/>
                  <a:pt x="238311" y="298142"/>
                  <a:pt x="238311" y="292408"/>
                </a:cubicBezTo>
                <a:cubicBezTo>
                  <a:pt x="238311" y="292408"/>
                  <a:pt x="238311" y="276641"/>
                  <a:pt x="238311" y="276641"/>
                </a:cubicBezTo>
                <a:cubicBezTo>
                  <a:pt x="238311" y="272341"/>
                  <a:pt x="235440" y="268041"/>
                  <a:pt x="232569" y="268041"/>
                </a:cubicBezTo>
                <a:close/>
                <a:moveTo>
                  <a:pt x="61731" y="200672"/>
                </a:moveTo>
                <a:cubicBezTo>
                  <a:pt x="54553" y="200672"/>
                  <a:pt x="48811" y="204972"/>
                  <a:pt x="48811" y="209272"/>
                </a:cubicBezTo>
                <a:lnTo>
                  <a:pt x="48811" y="225040"/>
                </a:lnTo>
                <a:cubicBezTo>
                  <a:pt x="48811" y="230773"/>
                  <a:pt x="54553" y="235073"/>
                  <a:pt x="61731" y="235073"/>
                </a:cubicBezTo>
                <a:lnTo>
                  <a:pt x="396228" y="235073"/>
                </a:lnTo>
                <a:cubicBezTo>
                  <a:pt x="403406" y="235073"/>
                  <a:pt x="409148" y="230773"/>
                  <a:pt x="409148" y="225040"/>
                </a:cubicBezTo>
                <a:lnTo>
                  <a:pt x="409148" y="209272"/>
                </a:lnTo>
                <a:cubicBezTo>
                  <a:pt x="409148" y="204972"/>
                  <a:pt x="403406" y="200672"/>
                  <a:pt x="396228" y="200672"/>
                </a:cubicBezTo>
                <a:close/>
                <a:moveTo>
                  <a:pt x="61731" y="133304"/>
                </a:moveTo>
                <a:cubicBezTo>
                  <a:pt x="54553" y="133304"/>
                  <a:pt x="48811" y="137604"/>
                  <a:pt x="48811" y="141904"/>
                </a:cubicBezTo>
                <a:lnTo>
                  <a:pt x="48811" y="157671"/>
                </a:lnTo>
                <a:cubicBezTo>
                  <a:pt x="48811" y="161971"/>
                  <a:pt x="54553" y="166271"/>
                  <a:pt x="61731" y="166271"/>
                </a:cubicBezTo>
                <a:lnTo>
                  <a:pt x="396228" y="166271"/>
                </a:lnTo>
                <a:cubicBezTo>
                  <a:pt x="403406" y="166271"/>
                  <a:pt x="409148" y="161971"/>
                  <a:pt x="409148" y="157671"/>
                </a:cubicBezTo>
                <a:lnTo>
                  <a:pt x="409148" y="141904"/>
                </a:lnTo>
                <a:cubicBezTo>
                  <a:pt x="409148" y="137604"/>
                  <a:pt x="403406" y="133304"/>
                  <a:pt x="396228" y="133304"/>
                </a:cubicBezTo>
                <a:close/>
                <a:moveTo>
                  <a:pt x="61731" y="65935"/>
                </a:moveTo>
                <a:cubicBezTo>
                  <a:pt x="54553" y="65935"/>
                  <a:pt x="48811" y="70235"/>
                  <a:pt x="48811" y="75969"/>
                </a:cubicBezTo>
                <a:lnTo>
                  <a:pt x="48811" y="91736"/>
                </a:lnTo>
                <a:cubicBezTo>
                  <a:pt x="48811" y="96036"/>
                  <a:pt x="54553" y="100336"/>
                  <a:pt x="61731" y="100336"/>
                </a:cubicBezTo>
                <a:lnTo>
                  <a:pt x="396228" y="100336"/>
                </a:lnTo>
                <a:cubicBezTo>
                  <a:pt x="403406" y="100336"/>
                  <a:pt x="409148" y="96036"/>
                  <a:pt x="409148" y="91736"/>
                </a:cubicBezTo>
                <a:lnTo>
                  <a:pt x="409148" y="75969"/>
                </a:lnTo>
                <a:cubicBezTo>
                  <a:pt x="409148" y="70235"/>
                  <a:pt x="403406" y="65935"/>
                  <a:pt x="396228" y="65935"/>
                </a:cubicBezTo>
                <a:close/>
                <a:moveTo>
                  <a:pt x="33019" y="0"/>
                </a:moveTo>
                <a:lnTo>
                  <a:pt x="430682" y="0"/>
                </a:lnTo>
                <a:cubicBezTo>
                  <a:pt x="449345" y="0"/>
                  <a:pt x="463701" y="14334"/>
                  <a:pt x="463701" y="32968"/>
                </a:cubicBezTo>
                <a:lnTo>
                  <a:pt x="463701" y="445779"/>
                </a:lnTo>
                <a:lnTo>
                  <a:pt x="364644" y="445779"/>
                </a:lnTo>
                <a:cubicBezTo>
                  <a:pt x="345981" y="445779"/>
                  <a:pt x="331625" y="460113"/>
                  <a:pt x="331625" y="477313"/>
                </a:cubicBezTo>
                <a:lnTo>
                  <a:pt x="331625" y="591983"/>
                </a:lnTo>
                <a:lnTo>
                  <a:pt x="33019" y="591983"/>
                </a:lnTo>
                <a:cubicBezTo>
                  <a:pt x="15792" y="591983"/>
                  <a:pt x="0" y="577649"/>
                  <a:pt x="0" y="560449"/>
                </a:cubicBezTo>
                <a:lnTo>
                  <a:pt x="0" y="32968"/>
                </a:lnTo>
                <a:cubicBezTo>
                  <a:pt x="0" y="14334"/>
                  <a:pt x="15792" y="0"/>
                  <a:pt x="33019" y="0"/>
                </a:cubicBezTo>
                <a:close/>
              </a:path>
            </a:pathLst>
          </a:custGeom>
          <a:solidFill>
            <a:srgbClr val="27AAE1"/>
          </a:solidFill>
          <a:ln>
            <a:noFill/>
          </a:ln>
        </p:spPr>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EE3E25-E3B0-9749-8DAD-9C2026DDF7D2}"/>
              </a:ext>
            </a:extLst>
          </p:cNvPr>
          <p:cNvSpPr>
            <a:spLocks noGrp="1"/>
          </p:cNvSpPr>
          <p:nvPr>
            <p:ph type="ctrTitle"/>
          </p:nvPr>
        </p:nvSpPr>
        <p:spPr>
          <a:xfrm>
            <a:off x="312820" y="219995"/>
            <a:ext cx="11249527" cy="910974"/>
          </a:xfrm>
        </p:spPr>
        <p:txBody>
          <a:bodyPr anchor="t">
            <a:noAutofit/>
          </a:bodyPr>
          <a:lstStyle/>
          <a:p>
            <a:pPr marL="285750" indent="-285750" algn="l">
              <a:buFont typeface="Arial" panose="020B0604020202020204" pitchFamily="34" charset="0"/>
              <a:buChar char="•"/>
            </a:pPr>
            <a:r>
              <a:rPr lang="en-US" sz="2400" dirty="0"/>
              <a:t>Member login to the RBA backend account to deploy the grievance feature, members FTY’s are integrated from RBA Online. Will add a data share authorization link. </a:t>
            </a:r>
            <a:br>
              <a:rPr lang="en-US" sz="2400" dirty="0"/>
            </a:br>
            <a:endParaRPr lang="en-US" sz="2400" dirty="0"/>
          </a:p>
        </p:txBody>
      </p:sp>
      <p:pic>
        <p:nvPicPr>
          <p:cNvPr id="4" name="Picture 3" descr="A picture containing graphical user interface&#10;&#10;Description automatically generated">
            <a:extLst>
              <a:ext uri="{FF2B5EF4-FFF2-40B4-BE49-F238E27FC236}">
                <a16:creationId xmlns:a16="http://schemas.microsoft.com/office/drawing/2014/main" id="{527C10C0-FCC1-3640-A93D-89D1AE500D22}"/>
              </a:ext>
            </a:extLst>
          </p:cNvPr>
          <p:cNvPicPr>
            <a:picLocks noChangeAspect="1"/>
          </p:cNvPicPr>
          <p:nvPr/>
        </p:nvPicPr>
        <p:blipFill>
          <a:blip r:embed="rId3"/>
          <a:stretch>
            <a:fillRect/>
          </a:stretch>
        </p:blipFill>
        <p:spPr>
          <a:xfrm>
            <a:off x="0" y="909297"/>
            <a:ext cx="12192000" cy="6175411"/>
          </a:xfrm>
          <a:prstGeom prst="rect">
            <a:avLst/>
          </a:prstGeom>
        </p:spPr>
      </p:pic>
      <p:sp>
        <p:nvSpPr>
          <p:cNvPr id="7" name="TextBox 6">
            <a:extLst>
              <a:ext uri="{FF2B5EF4-FFF2-40B4-BE49-F238E27FC236}">
                <a16:creationId xmlns:a16="http://schemas.microsoft.com/office/drawing/2014/main" id="{755B7A2E-E48C-7B4C-808A-D54D3D9B6DE8}"/>
              </a:ext>
            </a:extLst>
          </p:cNvPr>
          <p:cNvSpPr txBox="1"/>
          <p:nvPr/>
        </p:nvSpPr>
        <p:spPr>
          <a:xfrm>
            <a:off x="9138457" y="2556456"/>
            <a:ext cx="2676699" cy="4081549"/>
          </a:xfrm>
          <a:prstGeom prst="rect">
            <a:avLst/>
          </a:prstGeom>
          <a:noFill/>
          <a:ln w="57150">
            <a:solidFill>
              <a:srgbClr val="FF0000"/>
            </a:solidFill>
          </a:ln>
        </p:spPr>
        <p:txBody>
          <a:bodyPr wrap="square" rtlCol="0">
            <a:spAutoFit/>
          </a:bodyPr>
          <a:lstStyle/>
          <a:p>
            <a:endParaRPr lang="en-US" dirty="0"/>
          </a:p>
        </p:txBody>
      </p:sp>
      <p:sp>
        <p:nvSpPr>
          <p:cNvPr id="8" name="TextBox 7">
            <a:extLst>
              <a:ext uri="{FF2B5EF4-FFF2-40B4-BE49-F238E27FC236}">
                <a16:creationId xmlns:a16="http://schemas.microsoft.com/office/drawing/2014/main" id="{5164434C-8CCC-044D-ABE7-38D8F347ADFB}"/>
              </a:ext>
            </a:extLst>
          </p:cNvPr>
          <p:cNvSpPr txBox="1"/>
          <p:nvPr/>
        </p:nvSpPr>
        <p:spPr>
          <a:xfrm>
            <a:off x="3249350" y="1195431"/>
            <a:ext cx="1322649" cy="417238"/>
          </a:xfrm>
          <a:prstGeom prst="rect">
            <a:avLst/>
          </a:prstGeom>
          <a:noFill/>
          <a:ln w="28575">
            <a:solidFill>
              <a:srgbClr val="FF0000"/>
            </a:solidFill>
          </a:ln>
        </p:spPr>
        <p:txBody>
          <a:bodyPr wrap="square" rtlCol="0">
            <a:spAutoFit/>
          </a:bodyPr>
          <a:lstStyle/>
          <a:p>
            <a:endParaRPr lang="en-US" dirty="0"/>
          </a:p>
        </p:txBody>
      </p:sp>
    </p:spTree>
    <p:extLst>
      <p:ext uri="{BB962C8B-B14F-4D97-AF65-F5344CB8AC3E}">
        <p14:creationId xmlns:p14="http://schemas.microsoft.com/office/powerpoint/2010/main" val="5123737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3FE24B-C889-134C-9DA1-E8F5DB6DC98D}"/>
              </a:ext>
            </a:extLst>
          </p:cNvPr>
          <p:cNvSpPr>
            <a:spLocks noGrp="1"/>
          </p:cNvSpPr>
          <p:nvPr>
            <p:ph type="title"/>
          </p:nvPr>
        </p:nvSpPr>
        <p:spPr>
          <a:xfrm>
            <a:off x="249531" y="145723"/>
            <a:ext cx="11782048" cy="1325563"/>
          </a:xfrm>
        </p:spPr>
        <p:txBody>
          <a:bodyPr anchor="t">
            <a:noAutofit/>
          </a:bodyPr>
          <a:lstStyle/>
          <a:p>
            <a:pPr marL="285750" indent="-285750">
              <a:buFont typeface="Arial" panose="020B0604020202020204" pitchFamily="34" charset="0"/>
              <a:buChar char="•"/>
            </a:pPr>
            <a:r>
              <a:rPr lang="en-US" sz="2400" dirty="0"/>
              <a:t>Lists all factories that have launched the grievance tool, and their status ‘enable’ or ‘disable’. </a:t>
            </a:r>
            <a:br>
              <a:rPr lang="en-US" sz="2400" dirty="0"/>
            </a:br>
            <a:r>
              <a:rPr lang="en-US" sz="2400" dirty="0"/>
              <a:t>- select “</a:t>
            </a:r>
            <a:r>
              <a:rPr lang="en-US" sz="2400" dirty="0">
                <a:solidFill>
                  <a:srgbClr val="FF0000"/>
                </a:solidFill>
              </a:rPr>
              <a:t>Add Factory</a:t>
            </a:r>
            <a:r>
              <a:rPr lang="en-US" sz="2400" dirty="0"/>
              <a:t>” to access a full list factories linked to member RBA ID #</a:t>
            </a:r>
            <a:br>
              <a:rPr lang="en-US" sz="2400" dirty="0"/>
            </a:br>
            <a:endParaRPr lang="en-US" sz="2400" dirty="0"/>
          </a:p>
        </p:txBody>
      </p:sp>
      <p:pic>
        <p:nvPicPr>
          <p:cNvPr id="5" name="Content Placeholder 4" descr="Graphical user interface, text, application, email&#10;&#10;Description automatically generated">
            <a:extLst>
              <a:ext uri="{FF2B5EF4-FFF2-40B4-BE49-F238E27FC236}">
                <a16:creationId xmlns:a16="http://schemas.microsoft.com/office/drawing/2014/main" id="{FA5C61AE-42A9-EC43-AA0F-325CB886F094}"/>
              </a:ext>
            </a:extLst>
          </p:cNvPr>
          <p:cNvPicPr>
            <a:picLocks noGrp="1" noChangeAspect="1"/>
          </p:cNvPicPr>
          <p:nvPr>
            <p:ph idx="1"/>
          </p:nvPr>
        </p:nvPicPr>
        <p:blipFill>
          <a:blip r:embed="rId2"/>
          <a:stretch>
            <a:fillRect/>
          </a:stretch>
        </p:blipFill>
        <p:spPr>
          <a:xfrm>
            <a:off x="682667" y="987329"/>
            <a:ext cx="10242005" cy="5593945"/>
          </a:xfrm>
          <a:ln>
            <a:solidFill>
              <a:schemeClr val="tx1"/>
            </a:solidFill>
          </a:ln>
        </p:spPr>
      </p:pic>
      <p:sp>
        <p:nvSpPr>
          <p:cNvPr id="8" name="TextBox 7">
            <a:extLst>
              <a:ext uri="{FF2B5EF4-FFF2-40B4-BE49-F238E27FC236}">
                <a16:creationId xmlns:a16="http://schemas.microsoft.com/office/drawing/2014/main" id="{BAADBD28-2BA1-BC43-988E-F255D78F9FC8}"/>
              </a:ext>
            </a:extLst>
          </p:cNvPr>
          <p:cNvSpPr txBox="1"/>
          <p:nvPr/>
        </p:nvSpPr>
        <p:spPr>
          <a:xfrm>
            <a:off x="2490537" y="2454327"/>
            <a:ext cx="1022684" cy="501679"/>
          </a:xfrm>
          <a:prstGeom prst="rect">
            <a:avLst/>
          </a:prstGeom>
          <a:noFill/>
          <a:ln w="57150">
            <a:solidFill>
              <a:srgbClr val="FF0000"/>
            </a:solidFill>
          </a:ln>
        </p:spPr>
        <p:txBody>
          <a:bodyPr wrap="square" rtlCol="0">
            <a:spAutoFit/>
          </a:bodyPr>
          <a:lstStyle/>
          <a:p>
            <a:endParaRPr lang="en-US" dirty="0"/>
          </a:p>
        </p:txBody>
      </p:sp>
    </p:spTree>
    <p:extLst>
      <p:ext uri="{BB962C8B-B14F-4D97-AF65-F5344CB8AC3E}">
        <p14:creationId xmlns:p14="http://schemas.microsoft.com/office/powerpoint/2010/main" val="13002884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EBA8D6-0A6A-3342-93EF-D63A8DBB6496}"/>
              </a:ext>
            </a:extLst>
          </p:cNvPr>
          <p:cNvSpPr>
            <a:spLocks noGrp="1"/>
          </p:cNvSpPr>
          <p:nvPr>
            <p:ph type="title"/>
          </p:nvPr>
        </p:nvSpPr>
        <p:spPr>
          <a:xfrm>
            <a:off x="264693" y="11821"/>
            <a:ext cx="11545601" cy="1022684"/>
          </a:xfrm>
        </p:spPr>
        <p:txBody>
          <a:bodyPr>
            <a:normAutofit/>
          </a:bodyPr>
          <a:lstStyle/>
          <a:p>
            <a:pPr marL="342900" indent="-342900">
              <a:buFont typeface="Arial" panose="020B0604020202020204" pitchFamily="34" charset="0"/>
              <a:buChar char="•"/>
            </a:pPr>
            <a:r>
              <a:rPr lang="en-US" sz="2400" dirty="0"/>
              <a:t>Select the Factory (s) you’d like to launch the grievance tool. </a:t>
            </a:r>
            <a:br>
              <a:rPr lang="en-US" sz="2400" dirty="0"/>
            </a:br>
            <a:r>
              <a:rPr lang="en-US" sz="2400" dirty="0"/>
              <a:t>Then select “</a:t>
            </a:r>
            <a:r>
              <a:rPr lang="en-US" sz="2400" dirty="0">
                <a:solidFill>
                  <a:srgbClr val="FF0000"/>
                </a:solidFill>
              </a:rPr>
              <a:t>next</a:t>
            </a:r>
            <a:r>
              <a:rPr lang="en-US" sz="2400" dirty="0"/>
              <a:t>”</a:t>
            </a:r>
          </a:p>
        </p:txBody>
      </p:sp>
      <p:pic>
        <p:nvPicPr>
          <p:cNvPr id="4" name="Content Placeholder 3" descr="Graphical user interface, text, application&#10;&#10;Description automatically generated">
            <a:extLst>
              <a:ext uri="{FF2B5EF4-FFF2-40B4-BE49-F238E27FC236}">
                <a16:creationId xmlns:a16="http://schemas.microsoft.com/office/drawing/2014/main" id="{FD51CB9F-1995-6641-A458-90AC6AC2FA48}"/>
              </a:ext>
            </a:extLst>
          </p:cNvPr>
          <p:cNvPicPr>
            <a:picLocks noGrp="1" noChangeAspect="1"/>
          </p:cNvPicPr>
          <p:nvPr>
            <p:ph idx="1"/>
          </p:nvPr>
        </p:nvPicPr>
        <p:blipFill>
          <a:blip r:embed="rId2"/>
          <a:stretch>
            <a:fillRect/>
          </a:stretch>
        </p:blipFill>
        <p:spPr>
          <a:xfrm>
            <a:off x="381706" y="953965"/>
            <a:ext cx="11012199" cy="5892214"/>
          </a:xfrm>
          <a:prstGeom prst="rect">
            <a:avLst/>
          </a:prstGeom>
          <a:ln>
            <a:solidFill>
              <a:schemeClr val="tx1"/>
            </a:solidFill>
          </a:ln>
        </p:spPr>
      </p:pic>
      <p:sp>
        <p:nvSpPr>
          <p:cNvPr id="5" name="TextBox 4">
            <a:extLst>
              <a:ext uri="{FF2B5EF4-FFF2-40B4-BE49-F238E27FC236}">
                <a16:creationId xmlns:a16="http://schemas.microsoft.com/office/drawing/2014/main" id="{87611457-19AA-994D-B6D1-AA88F49A45E8}"/>
              </a:ext>
            </a:extLst>
          </p:cNvPr>
          <p:cNvSpPr txBox="1"/>
          <p:nvPr/>
        </p:nvSpPr>
        <p:spPr>
          <a:xfrm>
            <a:off x="2346158" y="2917657"/>
            <a:ext cx="336883" cy="1738563"/>
          </a:xfrm>
          <a:prstGeom prst="rect">
            <a:avLst/>
          </a:prstGeom>
          <a:noFill/>
          <a:ln w="38100">
            <a:solidFill>
              <a:srgbClr val="FF0000"/>
            </a:solidFill>
          </a:ln>
        </p:spPr>
        <p:txBody>
          <a:bodyPr wrap="square" rtlCol="0">
            <a:spAutoFit/>
          </a:bodyPr>
          <a:lstStyle/>
          <a:p>
            <a:endParaRPr lang="en-US" dirty="0"/>
          </a:p>
        </p:txBody>
      </p:sp>
      <p:sp>
        <p:nvSpPr>
          <p:cNvPr id="6" name="TextBox 5">
            <a:extLst>
              <a:ext uri="{FF2B5EF4-FFF2-40B4-BE49-F238E27FC236}">
                <a16:creationId xmlns:a16="http://schemas.microsoft.com/office/drawing/2014/main" id="{2965EEE6-63FA-1242-BD97-A8C20550B5FC}"/>
              </a:ext>
            </a:extLst>
          </p:cNvPr>
          <p:cNvSpPr txBox="1"/>
          <p:nvPr/>
        </p:nvSpPr>
        <p:spPr>
          <a:xfrm>
            <a:off x="10022305" y="4876434"/>
            <a:ext cx="721895" cy="393398"/>
          </a:xfrm>
          <a:prstGeom prst="rect">
            <a:avLst/>
          </a:prstGeom>
          <a:noFill/>
          <a:ln w="38100">
            <a:solidFill>
              <a:srgbClr val="FF0000"/>
            </a:solidFill>
          </a:ln>
        </p:spPr>
        <p:txBody>
          <a:bodyPr wrap="square" rtlCol="0">
            <a:spAutoFit/>
          </a:bodyPr>
          <a:lstStyle/>
          <a:p>
            <a:endParaRPr lang="en-US" dirty="0"/>
          </a:p>
        </p:txBody>
      </p:sp>
    </p:spTree>
    <p:extLst>
      <p:ext uri="{BB962C8B-B14F-4D97-AF65-F5344CB8AC3E}">
        <p14:creationId xmlns:p14="http://schemas.microsoft.com/office/powerpoint/2010/main" val="41370360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DB42D2-285C-E447-80C1-909EAEB589D8}"/>
              </a:ext>
            </a:extLst>
          </p:cNvPr>
          <p:cNvSpPr>
            <a:spLocks noGrp="1"/>
          </p:cNvSpPr>
          <p:nvPr>
            <p:ph type="title"/>
          </p:nvPr>
        </p:nvSpPr>
        <p:spPr>
          <a:xfrm>
            <a:off x="312821" y="180475"/>
            <a:ext cx="10996863" cy="553451"/>
          </a:xfrm>
        </p:spPr>
        <p:txBody>
          <a:bodyPr anchor="t">
            <a:normAutofit/>
          </a:bodyPr>
          <a:lstStyle/>
          <a:p>
            <a:r>
              <a:rPr lang="en-US" sz="2400" dirty="0"/>
              <a:t>- Review and Confirm information, then select ‘</a:t>
            </a:r>
            <a:r>
              <a:rPr lang="en-US" sz="2400" dirty="0">
                <a:solidFill>
                  <a:srgbClr val="FF0000"/>
                </a:solidFill>
              </a:rPr>
              <a:t>next</a:t>
            </a:r>
            <a:r>
              <a:rPr lang="en-US" sz="2400" dirty="0"/>
              <a:t>’. </a:t>
            </a:r>
          </a:p>
        </p:txBody>
      </p:sp>
      <p:pic>
        <p:nvPicPr>
          <p:cNvPr id="5" name="Content Placeholder 4" descr="Graphical user interface, text, application, email&#10;&#10;Description automatically generated">
            <a:extLst>
              <a:ext uri="{FF2B5EF4-FFF2-40B4-BE49-F238E27FC236}">
                <a16:creationId xmlns:a16="http://schemas.microsoft.com/office/drawing/2014/main" id="{A657C191-0837-FE43-9D42-3DB5922AFD8D}"/>
              </a:ext>
            </a:extLst>
          </p:cNvPr>
          <p:cNvPicPr>
            <a:picLocks noGrp="1" noChangeAspect="1"/>
          </p:cNvPicPr>
          <p:nvPr>
            <p:ph idx="1"/>
          </p:nvPr>
        </p:nvPicPr>
        <p:blipFill>
          <a:blip r:embed="rId2"/>
          <a:stretch>
            <a:fillRect/>
          </a:stretch>
        </p:blipFill>
        <p:spPr>
          <a:xfrm>
            <a:off x="457200" y="733926"/>
            <a:ext cx="10467473" cy="5803748"/>
          </a:xfrm>
          <a:ln>
            <a:solidFill>
              <a:schemeClr val="tx1"/>
            </a:solidFill>
          </a:ln>
        </p:spPr>
      </p:pic>
      <p:sp>
        <p:nvSpPr>
          <p:cNvPr id="6" name="TextBox 5">
            <a:extLst>
              <a:ext uri="{FF2B5EF4-FFF2-40B4-BE49-F238E27FC236}">
                <a16:creationId xmlns:a16="http://schemas.microsoft.com/office/drawing/2014/main" id="{28616E99-2808-2E45-82A6-0A08EF60BE62}"/>
              </a:ext>
            </a:extLst>
          </p:cNvPr>
          <p:cNvSpPr txBox="1"/>
          <p:nvPr/>
        </p:nvSpPr>
        <p:spPr>
          <a:xfrm>
            <a:off x="9620750" y="3567066"/>
            <a:ext cx="906625" cy="369332"/>
          </a:xfrm>
          <a:prstGeom prst="rect">
            <a:avLst/>
          </a:prstGeom>
          <a:noFill/>
          <a:ln w="38100">
            <a:solidFill>
              <a:srgbClr val="FF0000"/>
            </a:solidFill>
          </a:ln>
        </p:spPr>
        <p:txBody>
          <a:bodyPr wrap="square" rtlCol="0">
            <a:spAutoFit/>
          </a:bodyPr>
          <a:lstStyle/>
          <a:p>
            <a:endParaRPr lang="en-US" dirty="0"/>
          </a:p>
        </p:txBody>
      </p:sp>
    </p:spTree>
    <p:extLst>
      <p:ext uri="{BB962C8B-B14F-4D97-AF65-F5344CB8AC3E}">
        <p14:creationId xmlns:p14="http://schemas.microsoft.com/office/powerpoint/2010/main" val="26887182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9C1D20-A795-1F43-B5A3-81BA8F845183}"/>
              </a:ext>
            </a:extLst>
          </p:cNvPr>
          <p:cNvSpPr>
            <a:spLocks noGrp="1"/>
          </p:cNvSpPr>
          <p:nvPr>
            <p:ph type="title"/>
          </p:nvPr>
        </p:nvSpPr>
        <p:spPr>
          <a:xfrm>
            <a:off x="84222" y="82380"/>
            <a:ext cx="12007516" cy="838033"/>
          </a:xfrm>
        </p:spPr>
        <p:txBody>
          <a:bodyPr anchor="t">
            <a:normAutofit/>
          </a:bodyPr>
          <a:lstStyle/>
          <a:p>
            <a:r>
              <a:rPr lang="en-US" sz="2400" dirty="0"/>
              <a:t>A member will see the factory(s) already deployed. Send QR code tick and select “send QR code”. </a:t>
            </a:r>
            <a:br>
              <a:rPr lang="en-US" sz="2400" dirty="0"/>
            </a:br>
            <a:r>
              <a:rPr lang="en-US" sz="2400" dirty="0"/>
              <a:t>- Select “action tab” to disable grievance tool. Note: automatically activates to the app</a:t>
            </a:r>
          </a:p>
        </p:txBody>
      </p:sp>
      <p:pic>
        <p:nvPicPr>
          <p:cNvPr id="5" name="Content Placeholder 4" descr="Graphical user interface, application&#10;&#10;Description automatically generated">
            <a:extLst>
              <a:ext uri="{FF2B5EF4-FFF2-40B4-BE49-F238E27FC236}">
                <a16:creationId xmlns:a16="http://schemas.microsoft.com/office/drawing/2014/main" id="{E53E33C7-AE87-4642-8CA2-81DC4656BC3A}"/>
              </a:ext>
            </a:extLst>
          </p:cNvPr>
          <p:cNvPicPr>
            <a:picLocks noGrp="1" noChangeAspect="1"/>
          </p:cNvPicPr>
          <p:nvPr>
            <p:ph idx="1"/>
          </p:nvPr>
        </p:nvPicPr>
        <p:blipFill>
          <a:blip r:embed="rId2"/>
          <a:stretch>
            <a:fillRect/>
          </a:stretch>
        </p:blipFill>
        <p:spPr>
          <a:xfrm>
            <a:off x="770020" y="1201013"/>
            <a:ext cx="10202779" cy="5656987"/>
          </a:xfrm>
          <a:ln>
            <a:solidFill>
              <a:schemeClr val="tx1"/>
            </a:solidFill>
          </a:ln>
        </p:spPr>
      </p:pic>
      <p:sp>
        <p:nvSpPr>
          <p:cNvPr id="6" name="TextBox 5">
            <a:extLst>
              <a:ext uri="{FF2B5EF4-FFF2-40B4-BE49-F238E27FC236}">
                <a16:creationId xmlns:a16="http://schemas.microsoft.com/office/drawing/2014/main" id="{3A210116-8DA8-8747-A8E3-A20712730A0E}"/>
              </a:ext>
            </a:extLst>
          </p:cNvPr>
          <p:cNvSpPr txBox="1"/>
          <p:nvPr/>
        </p:nvSpPr>
        <p:spPr>
          <a:xfrm>
            <a:off x="3693694" y="2616864"/>
            <a:ext cx="1010652" cy="469232"/>
          </a:xfrm>
          <a:prstGeom prst="rect">
            <a:avLst/>
          </a:prstGeom>
          <a:noFill/>
          <a:ln w="38100">
            <a:solidFill>
              <a:srgbClr val="FF0000"/>
            </a:solidFill>
          </a:ln>
        </p:spPr>
        <p:txBody>
          <a:bodyPr wrap="square" rtlCol="0">
            <a:spAutoFit/>
          </a:bodyPr>
          <a:lstStyle/>
          <a:p>
            <a:endParaRPr lang="en-US" dirty="0"/>
          </a:p>
        </p:txBody>
      </p:sp>
      <p:sp>
        <p:nvSpPr>
          <p:cNvPr id="7" name="TextBox 6">
            <a:extLst>
              <a:ext uri="{FF2B5EF4-FFF2-40B4-BE49-F238E27FC236}">
                <a16:creationId xmlns:a16="http://schemas.microsoft.com/office/drawing/2014/main" id="{9EBE9487-A335-2A42-987A-9F1EF7FF5899}"/>
              </a:ext>
            </a:extLst>
          </p:cNvPr>
          <p:cNvSpPr txBox="1"/>
          <p:nvPr/>
        </p:nvSpPr>
        <p:spPr>
          <a:xfrm>
            <a:off x="2566737" y="2851480"/>
            <a:ext cx="477251" cy="2346161"/>
          </a:xfrm>
          <a:prstGeom prst="rect">
            <a:avLst/>
          </a:prstGeom>
          <a:noFill/>
          <a:ln w="38100">
            <a:solidFill>
              <a:srgbClr val="FF0000"/>
            </a:solidFill>
          </a:ln>
        </p:spPr>
        <p:txBody>
          <a:bodyPr wrap="square" rtlCol="0">
            <a:spAutoFit/>
          </a:bodyPr>
          <a:lstStyle/>
          <a:p>
            <a:endParaRPr lang="en-US" dirty="0"/>
          </a:p>
        </p:txBody>
      </p:sp>
      <p:sp>
        <p:nvSpPr>
          <p:cNvPr id="8" name="TextBox 7">
            <a:extLst>
              <a:ext uri="{FF2B5EF4-FFF2-40B4-BE49-F238E27FC236}">
                <a16:creationId xmlns:a16="http://schemas.microsoft.com/office/drawing/2014/main" id="{E27CB4B7-45F0-8C4C-9905-91D47FDEA88C}"/>
              </a:ext>
            </a:extLst>
          </p:cNvPr>
          <p:cNvSpPr txBox="1"/>
          <p:nvPr/>
        </p:nvSpPr>
        <p:spPr>
          <a:xfrm>
            <a:off x="9256296" y="3194383"/>
            <a:ext cx="1006641" cy="1389647"/>
          </a:xfrm>
          <a:prstGeom prst="rect">
            <a:avLst/>
          </a:prstGeom>
          <a:noFill/>
          <a:ln w="38100">
            <a:solidFill>
              <a:srgbClr val="FF0000"/>
            </a:solidFill>
          </a:ln>
        </p:spPr>
        <p:txBody>
          <a:bodyPr wrap="square" rtlCol="0">
            <a:spAutoFit/>
          </a:bodyPr>
          <a:lstStyle/>
          <a:p>
            <a:endParaRPr lang="en-US" dirty="0"/>
          </a:p>
        </p:txBody>
      </p:sp>
    </p:spTree>
    <p:extLst>
      <p:ext uri="{BB962C8B-B14F-4D97-AF65-F5344CB8AC3E}">
        <p14:creationId xmlns:p14="http://schemas.microsoft.com/office/powerpoint/2010/main" val="93228363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4549</TotalTime>
  <Words>1172</Words>
  <Application>Microsoft Macintosh PowerPoint</Application>
  <PresentationFormat>Widescreen</PresentationFormat>
  <Paragraphs>88</Paragraphs>
  <Slides>39</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39</vt:i4>
      </vt:variant>
    </vt:vector>
  </HeadingPairs>
  <TitlesOfParts>
    <vt:vector size="45" baseType="lpstr">
      <vt:lpstr>微软雅黑</vt:lpstr>
      <vt:lpstr>Arial</vt:lpstr>
      <vt:lpstr>Calibri</vt:lpstr>
      <vt:lpstr>Calibri Light</vt:lpstr>
      <vt:lpstr>Helvetica</vt:lpstr>
      <vt:lpstr>Office Theme</vt:lpstr>
      <vt:lpstr>PowerPoint Presentation</vt:lpstr>
      <vt:lpstr>PowerPoint Presentation</vt:lpstr>
      <vt:lpstr>PowerPoint Presentation</vt:lpstr>
      <vt:lpstr>PowerPoint Presentation</vt:lpstr>
      <vt:lpstr>Member login to the RBA backend account to deploy the grievance feature, members FTY’s are integrated from RBA Online. Will add a data share authorization link.  </vt:lpstr>
      <vt:lpstr>Lists all factories that have launched the grievance tool, and their status ‘enable’ or ‘disable’.  - select “Add Factory” to access a full list factories linked to member RBA ID # </vt:lpstr>
      <vt:lpstr>Select the Factory (s) you’d like to launch the grievance tool.  Then select “next”</vt:lpstr>
      <vt:lpstr>- Review and Confirm information, then select ‘next’. </vt:lpstr>
      <vt:lpstr>A member will see the factory(s) already deployed. Send QR code tick and select “send QR code”.  - Select “action tab” to disable grievance tool. Note: automatically activates to the app</vt:lpstr>
      <vt:lpstr>An email will be sent to the FTY contact in RBA Online, includes:   - RBA Voices app QR code (download app)  - FTY backend login credentials   - Grievance tool “How To”</vt:lpstr>
      <vt:lpstr>Sharing information (phase II) Factory approval is complex</vt:lpstr>
      <vt:lpstr>Member Grievance Reports: </vt:lpstr>
      <vt:lpstr>Member Report 1: Grievance by Priority level  Member Report 2: Response time by Factory  Member Report 3: Grievance by Category   Note: No detailed grievances will be included in the member reports. </vt:lpstr>
      <vt:lpstr>PowerPoint Presentation</vt:lpstr>
      <vt:lpstr>Once a worker submits a grievance, the message will be received in the factory dashboard. The factory will click on the link to view and corresponded with worker.  Note: the login credentials are sent in the email  </vt:lpstr>
      <vt:lpstr>Factory view of an individual grievance dialogue with a worker. Select “close the question” to end the dialogue.  </vt:lpstr>
      <vt:lpstr>A “worker view” - once a grievance has been submitted, a worker communicates with factory management via the app. </vt:lpstr>
      <vt:lpstr>Once the communication is closed by the factory, the worker will have the ‘ability to rate’ the experience. Note: the worker will have 72 hours to rate the response. </vt:lpstr>
      <vt:lpstr>FAQ: Auto response feature to provide workers with quick answers and facts. </vt:lpstr>
      <vt:lpstr>PowerPoint Presentation</vt:lpstr>
      <vt:lpstr>RBA View: When a worker submits a grievance, the message will be received in the RBA dashboard in their backend. The RBA will have the ability to click and view. They will have visibility to all grievances, with the ability to filter the information. RBA will have the same view and functionality as the FTY. RBA will be able to assign FTY’s to NGO based on login.  </vt:lpstr>
      <vt:lpstr>Report 1: Grievance by Priority level  Report 2: Response time by Factory  Report 3: Grievance by Category  Note: Detailed grievance information will be included reports to members. </vt:lpstr>
      <vt:lpstr>Assign factory to an NGO in RBA Online, then the backend will only allow them to view those suppliers. </vt:lpstr>
      <vt:lpstr>PowerPoint Presentation</vt:lpstr>
      <vt:lpstr>Member login to the RBA backend account to deploy the grievance feature, members FTY’s are integrated from RBA Online. Will add a data share authorization link.  </vt:lpstr>
      <vt:lpstr>Lists all factories that have launched the grievance tool, and their status ‘enable’ or ‘disable’.  - select “Add Factory” to access a full list factories linked to member RBA ID # </vt:lpstr>
      <vt:lpstr>Select the Factory (s) you’d like to launch the grievance tool.  Then select “next”</vt:lpstr>
      <vt:lpstr>- Review and Confirm information, then select ‘next’. </vt:lpstr>
      <vt:lpstr>A member will see the factory(s) already deployed. Send QR code tick and select “send QR code”.  - Select “action tab” to disable grievance tool. Note: automatically activates to the app</vt:lpstr>
      <vt:lpstr>An email will be sent to the FTY contact in RBA Online, includes:   - RBA Voices app QR code (download app)  - FTY backend login credentials   - Grievance tool “How To”</vt:lpstr>
      <vt:lpstr>Member Grievance Reports: </vt:lpstr>
      <vt:lpstr>RBA View: When a worker submits a grievance, the message will be received in the RBA dashboard in their backend. The RBA will have the ability to click and view. They will have visibility to all grievances, with the ability to filter the information. RBA will have the same view and functionality as the FTY. RBA will be able to assign FTY’s to NGO based on login.  </vt:lpstr>
      <vt:lpstr>Report 1: Grievance by Priority level  Report 2: Response time by Factory  Report 3: Grievance by Category  Note: Detailed grievance information will be included reports to members. </vt:lpstr>
      <vt:lpstr>PowerPoint Presentation</vt:lpstr>
      <vt:lpstr>Member login to the RBA backend account to deploy the grievance feature, members FTY’s are integrated from RBA Online. Will add a data share authorization link.  </vt:lpstr>
      <vt:lpstr>Lists all factories that have launched the grievance tool, and their status ‘enable’ or ‘disable’.  - select “Add Factory” to access a full list factories linked to member RBA ID #  Do they see owned and suppliers?   </vt:lpstr>
      <vt:lpstr>Select the Factory (s) you’d like to launch the grievance tool.  Then select “next”. – (Identify owned or not)</vt:lpstr>
      <vt:lpstr>PowerPoint Presentation</vt:lpstr>
      <vt:lpstr>Once the grievance tool is activated by the member, the tool will automatically download to a workers RBA Voices app. The FTY ID will be linked to the QR code. Steps:  1) login to app 2) select “Grievance” icon 3) list of previous submissions, select the”+“ icon          4) complete page questions select ”submit” 5) dialogue with FTY management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RBA Grievance tool </dc:title>
  <dc:creator>Bryant Eggett</dc:creator>
  <cp:lastModifiedBy>Bryant Eggett</cp:lastModifiedBy>
  <cp:revision>61</cp:revision>
  <dcterms:created xsi:type="dcterms:W3CDTF">2021-06-07T03:26:42Z</dcterms:created>
  <dcterms:modified xsi:type="dcterms:W3CDTF">2021-09-27T08:38:14Z</dcterms:modified>
</cp:coreProperties>
</file>