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1448942477" r:id="rId5"/>
    <p:sldId id="1448942478" r:id="rId6"/>
    <p:sldId id="1448942499" r:id="rId7"/>
    <p:sldId id="1448942500" r:id="rId8"/>
    <p:sldId id="1448942501" r:id="rId9"/>
    <p:sldId id="1448942502" r:id="rId10"/>
    <p:sldId id="1448942503" r:id="rId11"/>
    <p:sldId id="1448942504" r:id="rId12"/>
    <p:sldId id="1448942505" r:id="rId13"/>
    <p:sldId id="1448942506" r:id="rId14"/>
    <p:sldId id="1448942507" r:id="rId15"/>
    <p:sldId id="1448942508" r:id="rId16"/>
    <p:sldId id="1448942509" r:id="rId17"/>
    <p:sldId id="1448942510" r:id="rId18"/>
    <p:sldId id="1448942511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429" userDrawn="1">
          <p15:clr>
            <a:srgbClr val="A4A3A4"/>
          </p15:clr>
        </p15:guide>
        <p15:guide id="3" pos="5326" userDrawn="1">
          <p15:clr>
            <a:srgbClr val="A4A3A4"/>
          </p15:clr>
        </p15:guide>
        <p15:guide id="4" pos="2811" userDrawn="1">
          <p15:clr>
            <a:srgbClr val="A4A3A4"/>
          </p15:clr>
        </p15:guide>
        <p15:guide id="5" pos="2952" userDrawn="1">
          <p15:clr>
            <a:srgbClr val="A4A3A4"/>
          </p15:clr>
        </p15:guide>
        <p15:guide id="6" pos="2734" userDrawn="1">
          <p15:clr>
            <a:srgbClr val="A4A3A4"/>
          </p15:clr>
        </p15:guide>
        <p15:guide id="7" pos="3023" userDrawn="1">
          <p15:clr>
            <a:srgbClr val="A4A3A4"/>
          </p15:clr>
        </p15:guide>
        <p15:guide id="8" pos="56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Eggett" initials="BE" lastIdx="2" clrIdx="0">
    <p:extLst>
      <p:ext uri="{19B8F6BF-5375-455C-9EA6-DF929625EA0E}">
        <p15:presenceInfo xmlns:p15="http://schemas.microsoft.com/office/powerpoint/2012/main" userId="1a0eb77c160403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64AE"/>
    <a:srgbClr val="263669"/>
    <a:srgbClr val="B8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1923"/>
  </p:normalViewPr>
  <p:slideViewPr>
    <p:cSldViewPr snapToGrid="0" snapToObjects="1">
      <p:cViewPr varScale="1">
        <p:scale>
          <a:sx n="121" d="100"/>
          <a:sy n="121" d="100"/>
        </p:scale>
        <p:origin x="256" y="176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069E3-3205-BD48-AC2A-C3F574BEC614}" type="datetimeFigureOut">
              <a:rPr lang="en-US" smtClean="0"/>
              <a:pPr/>
              <a:t>7/23/21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2DB69-2B17-BF42-9438-A6DFE51C2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5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EC78EF-1F1E-D143-997E-3C41A4250B77}" type="datetimeFigureOut">
              <a:rPr lang="en-US" smtClean="0"/>
              <a:t>7/23/21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9C19D-A69B-4445-97F9-C9263F964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0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09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7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9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1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0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3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0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4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6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0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76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</p:spPr>
        <p:txBody>
          <a:bodyPr>
            <a:noAutofit/>
          </a:bodyPr>
          <a:lstStyle>
            <a:lvl1pPr algn="l">
              <a:defRPr sz="36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8B5C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1038" y="1141235"/>
            <a:ext cx="7773986" cy="1191"/>
          </a:xfrm>
          <a:prstGeom prst="line">
            <a:avLst/>
          </a:prstGeom>
          <a:ln w="19050" cap="flat" cmpd="sng" algn="ctr">
            <a:solidFill>
              <a:srgbClr val="B8B5C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ICC_Logo_CMYK_FullColorRev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1" y="343083"/>
            <a:ext cx="3149052" cy="68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2E78F-CEEF-48A8-B798-C42DF84F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9464A-0D2C-48EE-95CC-5AD520C3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15E3F-542D-4571-855E-E97357F2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40600" y="3472476"/>
            <a:ext cx="1892300" cy="1785705"/>
          </a:xfrm>
          <a:prstGeom prst="rect">
            <a:avLst/>
          </a:prstGeom>
        </p:spPr>
      </p:pic>
      <p:pic>
        <p:nvPicPr>
          <p:cNvPr id="7" name="Picture 6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943F-572E-41F2-A9D8-EECE9247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6C833-AE44-4D8B-BEFA-3E9B5F3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4377-101E-4440-82A3-4927F6AA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5941" y="1329631"/>
            <a:ext cx="7650559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B1DE-C861-40C5-88A2-80DE086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D941A-413E-4F7B-813C-227774FF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CBD48-7294-4913-9589-3A92E9D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2491C-86BB-4DFF-A95C-F4D51715F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9DD7B-CA3B-4D43-91A0-95C6D6347E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F241-40E7-4326-80B4-CE8F705531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518400" y="3548676"/>
            <a:ext cx="1816100" cy="1785705"/>
          </a:xfrm>
          <a:prstGeom prst="rect">
            <a:avLst/>
          </a:prstGeom>
        </p:spPr>
      </p:pic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60D54-FFC1-48D2-AE24-0AF1C90E47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8033-952D-4B4B-B484-39F4FA78C7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7587-20B6-4198-86FE-6E1126844F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2685" y="1329630"/>
            <a:ext cx="8022630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58035-675E-40E6-B932-C6FF85420F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47C7B-790D-4266-813D-072E7B4D0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DBEB-DB28-41CF-875B-246239871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9" r:id="rId5"/>
    <p:sldLayoutId id="2147483665" r:id="rId6"/>
    <p:sldLayoutId id="2147483663" r:id="rId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35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05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9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75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ba.ifuli.cn/logi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248" y="2228850"/>
            <a:ext cx="9049871" cy="685800"/>
          </a:xfrm>
        </p:spPr>
        <p:txBody>
          <a:bodyPr/>
          <a:lstStyle/>
          <a:p>
            <a:pPr algn="ctr"/>
            <a:r>
              <a:rPr lang="en-US" dirty="0"/>
              <a:t>Member Quick Guide: </a:t>
            </a:r>
            <a:br>
              <a:rPr lang="en-US" dirty="0"/>
            </a:br>
            <a:r>
              <a:rPr lang="en-US" dirty="0"/>
              <a:t>How to Create a Customized 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308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8: Choose time period to deploy and click ‘Next’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0524C3EC-5B18-BC49-BCE0-AA0B67E33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09652"/>
            <a:ext cx="7709338" cy="386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291292E9-9323-E44E-AA24-94B681AFBFE1}"/>
              </a:ext>
            </a:extLst>
          </p:cNvPr>
          <p:cNvSpPr/>
          <p:nvPr/>
        </p:nvSpPr>
        <p:spPr>
          <a:xfrm>
            <a:off x="1807779" y="3016469"/>
            <a:ext cx="3132083" cy="917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9028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9: Select the factories to be deployed and click ‘Next’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9E8C9A36-90BC-5F4D-B9BD-520B7B0A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295399"/>
            <a:ext cx="7585312" cy="3707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2A289A8D-1218-8842-AEC0-B4994A080E9B}"/>
              </a:ext>
            </a:extLst>
          </p:cNvPr>
          <p:cNvSpPr/>
          <p:nvPr/>
        </p:nvSpPr>
        <p:spPr>
          <a:xfrm>
            <a:off x="1721595" y="3477172"/>
            <a:ext cx="396240" cy="30480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0938FE19-EC70-D14C-964E-68C8204550DB}"/>
              </a:ext>
            </a:extLst>
          </p:cNvPr>
          <p:cNvSpPr/>
          <p:nvPr/>
        </p:nvSpPr>
        <p:spPr>
          <a:xfrm>
            <a:off x="7137400" y="3794234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390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10: Confirm the factory information, and then select ‘Complete’.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B608A0B1-AF71-1A4E-8614-08A7A6D4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238" y="1295400"/>
            <a:ext cx="6764348" cy="3394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7C0BC02F-C46E-474D-9899-52B2BFB10467}"/>
              </a:ext>
            </a:extLst>
          </p:cNvPr>
          <p:cNvSpPr/>
          <p:nvPr/>
        </p:nvSpPr>
        <p:spPr>
          <a:xfrm>
            <a:off x="7137400" y="319024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92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Note: Once deployed, you can find the factory QR and status of those you have deployed.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349A6838-CD0E-5A49-8A73-219FAFBC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3488" y="1295400"/>
            <a:ext cx="6773849" cy="3394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CE922B42-D5D8-DA48-92C2-3288582793C0}"/>
              </a:ext>
            </a:extLst>
          </p:cNvPr>
          <p:cNvSpPr/>
          <p:nvPr/>
        </p:nvSpPr>
        <p:spPr>
          <a:xfrm>
            <a:off x="2143760" y="2840037"/>
            <a:ext cx="564896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092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2" y="285452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11: Reports and Progress: Check data report for this survey by selecting ”Summary Report”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C6A4CE57-B4B8-BC4C-A4CF-FCCE68479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336" y="1295400"/>
            <a:ext cx="6812153" cy="3394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65C08046-99E1-4545-815D-391E2BF2F321}"/>
              </a:ext>
            </a:extLst>
          </p:cNvPr>
          <p:cNvSpPr/>
          <p:nvPr/>
        </p:nvSpPr>
        <p:spPr>
          <a:xfrm>
            <a:off x="6553200" y="2840037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8F65D72E-ECF8-0A41-848E-A592ED533BE2}"/>
              </a:ext>
            </a:extLst>
          </p:cNvPr>
          <p:cNvSpPr/>
          <p:nvPr/>
        </p:nvSpPr>
        <p:spPr>
          <a:xfrm>
            <a:off x="3605212" y="2458046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098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14744"/>
            <a:ext cx="7819259" cy="857250"/>
          </a:xfrm>
        </p:spPr>
        <p:txBody>
          <a:bodyPr>
            <a:noAutofit/>
          </a:bodyPr>
          <a:lstStyle/>
          <a:p>
            <a:r>
              <a:rPr lang="en-US" sz="2300" dirty="0"/>
              <a:t>Overview - 	provides member aggregated view </a:t>
            </a:r>
            <a:br>
              <a:rPr lang="en-US" sz="2300" dirty="0"/>
            </a:br>
            <a:r>
              <a:rPr lang="en-US" sz="2300" dirty="0"/>
              <a:t>Results - 		provides an individual factory view</a:t>
            </a:r>
            <a:br>
              <a:rPr lang="en-US" sz="2300" dirty="0"/>
            </a:br>
            <a:r>
              <a:rPr lang="en-US" sz="2300" dirty="0"/>
              <a:t>Filters – 		segment results into via country and time. </a:t>
            </a:r>
            <a:endParaRPr lang="en-CN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内容占位符 3">
            <a:extLst>
              <a:ext uri="{FF2B5EF4-FFF2-40B4-BE49-F238E27FC236}">
                <a16:creationId xmlns:a16="http://schemas.microsoft.com/office/drawing/2014/main" id="{D5EFB164-500B-904F-85E9-234088511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15169"/>
            <a:ext cx="7609248" cy="3825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E6D86-5501-7544-9017-18ED9BF82174}"/>
              </a:ext>
            </a:extLst>
          </p:cNvPr>
          <p:cNvSpPr txBox="1"/>
          <p:nvPr/>
        </p:nvSpPr>
        <p:spPr>
          <a:xfrm>
            <a:off x="1587501" y="1946384"/>
            <a:ext cx="1272191" cy="367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D5BE1-C059-9B47-BE37-59564DA6B3D5}"/>
              </a:ext>
            </a:extLst>
          </p:cNvPr>
          <p:cNvSpPr txBox="1"/>
          <p:nvPr/>
        </p:nvSpPr>
        <p:spPr>
          <a:xfrm>
            <a:off x="3129773" y="2202418"/>
            <a:ext cx="484757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CD8E1-5ECD-6D45-A9C9-02439451CBB4}"/>
              </a:ext>
            </a:extLst>
          </p:cNvPr>
          <p:cNvSpPr txBox="1"/>
          <p:nvPr/>
        </p:nvSpPr>
        <p:spPr>
          <a:xfrm>
            <a:off x="7482958" y="1611441"/>
            <a:ext cx="46851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0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092" y="962573"/>
            <a:ext cx="9046464" cy="364212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1600" dirty="0"/>
          </a:p>
          <a:p>
            <a:r>
              <a:rPr lang="en-CN" b="1" dirty="0"/>
              <a:t>	</a:t>
            </a:r>
            <a:r>
              <a:rPr lang="en-CN" b="1" u="sng" dirty="0"/>
              <a:t>Quick Steps : </a:t>
            </a:r>
          </a:p>
          <a:p>
            <a:r>
              <a:rPr lang="en-CN" dirty="0"/>
              <a:t>	</a:t>
            </a:r>
          </a:p>
          <a:p>
            <a:r>
              <a:rPr lang="en-US" altLang="zh-CN" dirty="0"/>
              <a:t>	Step 1: Enter login Credentials </a:t>
            </a:r>
            <a:r>
              <a:rPr lang="en-US" dirty="0">
                <a:hlinkClick r:id="rId3"/>
              </a:rPr>
              <a:t>https://rba.ifuli.cn/login/index.html</a:t>
            </a:r>
            <a:r>
              <a:rPr lang="en-US" dirty="0"/>
              <a:t>. S</a:t>
            </a:r>
            <a:r>
              <a:rPr lang="en-US" altLang="zh-CN" dirty="0"/>
              <a:t>elect ‘Get Started’</a:t>
            </a:r>
          </a:p>
          <a:p>
            <a:r>
              <a:rPr lang="en-US" altLang="zh-CN" dirty="0"/>
              <a:t>	Step 2: Click ‘Create Survey’ in Customized Survey page</a:t>
            </a:r>
          </a:p>
          <a:p>
            <a:r>
              <a:rPr lang="en-US" altLang="zh-CN" dirty="0"/>
              <a:t>	Step 3: Fill in survey title and click ‘OK’ </a:t>
            </a:r>
          </a:p>
          <a:p>
            <a:r>
              <a:rPr lang="en-US" altLang="zh-CN" dirty="0"/>
              <a:t>	Step 4:</a:t>
            </a:r>
            <a:r>
              <a:rPr lang="zh-CN" altLang="en-US" dirty="0"/>
              <a:t> </a:t>
            </a:r>
            <a:r>
              <a:rPr lang="en-US" altLang="zh-CN" dirty="0"/>
              <a:t>Create survey by dragging question type to box. </a:t>
            </a:r>
          </a:p>
          <a:p>
            <a:r>
              <a:rPr lang="en-US" altLang="zh-CN" dirty="0"/>
              <a:t>	Step 5: Click ‘Publish’ to deploy to factories</a:t>
            </a:r>
          </a:p>
          <a:p>
            <a:r>
              <a:rPr lang="en-US" altLang="zh-CN" dirty="0"/>
              <a:t>	Step 6: Under section “Customized Survey” - double click survey title previously created</a:t>
            </a:r>
          </a:p>
          <a:p>
            <a:r>
              <a:rPr lang="en-US" altLang="zh-CN" dirty="0"/>
              <a:t>	Step 7: Click ‘Add factory’ </a:t>
            </a:r>
          </a:p>
          <a:p>
            <a:r>
              <a:rPr lang="en-US" altLang="zh-CN" dirty="0"/>
              <a:t>	Step 8: Choose time period you wish to deploy survey and click ‘Next’</a:t>
            </a:r>
          </a:p>
          <a:p>
            <a:r>
              <a:rPr lang="en-US" altLang="zh-CN" dirty="0"/>
              <a:t>	Step 9: Select the factories will deployed and click ‘Next’</a:t>
            </a:r>
          </a:p>
          <a:p>
            <a:r>
              <a:rPr lang="en-US" altLang="zh-CN" dirty="0"/>
              <a:t>	Step 10: Confirm the information and then select ‘Complete’</a:t>
            </a:r>
          </a:p>
          <a:p>
            <a:r>
              <a:rPr lang="en-US" altLang="zh-CN" dirty="0"/>
              <a:t>	Step 11: Reports and Progress: To view the data select ”Overview” for aggregated view; or 			“Results” to view an individual factory. Export Data to excel.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Member: Quick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4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398844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Enter login credentials; select ‘Get Started’ to deploy custom and RBA designed surveys.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A58B61C1-E6EE-5F45-947D-25AE55F2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255" y="1295400"/>
            <a:ext cx="7101129" cy="3654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圆角矩形 17">
            <a:extLst>
              <a:ext uri="{FF2B5EF4-FFF2-40B4-BE49-F238E27FC236}">
                <a16:creationId xmlns:a16="http://schemas.microsoft.com/office/drawing/2014/main" id="{F8DBBCBD-4DDE-2041-807B-D82204AC376E}"/>
              </a:ext>
            </a:extLst>
          </p:cNvPr>
          <p:cNvSpPr/>
          <p:nvPr/>
        </p:nvSpPr>
        <p:spPr>
          <a:xfrm>
            <a:off x="3804745" y="3723460"/>
            <a:ext cx="1080106" cy="3860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079E4-B427-D64F-9C22-98843A50D53C}"/>
              </a:ext>
            </a:extLst>
          </p:cNvPr>
          <p:cNvSpPr txBox="1"/>
          <p:nvPr/>
        </p:nvSpPr>
        <p:spPr>
          <a:xfrm>
            <a:off x="2532990" y="2039008"/>
            <a:ext cx="861848" cy="19969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8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867" y="230505"/>
            <a:ext cx="769313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altLang="zh-CN" dirty="0"/>
              <a:t>2</a:t>
            </a:r>
            <a:r>
              <a:rPr lang="en-US" dirty="0"/>
              <a:t>: Click </a:t>
            </a:r>
            <a:r>
              <a:rPr lang="en-US" altLang="zh-CN" dirty="0"/>
              <a:t>‘</a:t>
            </a:r>
            <a:r>
              <a:rPr lang="en-US" u="sng" dirty="0"/>
              <a:t>Create Survey</a:t>
            </a:r>
            <a:r>
              <a:rPr lang="en-US" dirty="0"/>
              <a:t>’ in </a:t>
            </a:r>
            <a:r>
              <a:rPr lang="en-US" i="1" dirty="0"/>
              <a:t>customized survey</a:t>
            </a:r>
            <a:br>
              <a:rPr lang="en-US" dirty="0"/>
            </a:br>
            <a:r>
              <a:rPr lang="en-US" sz="1800" dirty="0"/>
              <a:t>(Note: Section “</a:t>
            </a:r>
            <a:r>
              <a:rPr lang="en-US" sz="1800" dirty="0">
                <a:solidFill>
                  <a:schemeClr val="accent6"/>
                </a:solidFill>
              </a:rPr>
              <a:t>Deploy RBA Survey</a:t>
            </a:r>
            <a:r>
              <a:rPr lang="en-US" sz="1800" dirty="0"/>
              <a:t>” is to deploy RBA developed surveys)</a:t>
            </a:r>
            <a:endParaRPr lang="en-C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内容占位符 6">
            <a:extLst>
              <a:ext uri="{FF2B5EF4-FFF2-40B4-BE49-F238E27FC236}">
                <a16:creationId xmlns:a16="http://schemas.microsoft.com/office/drawing/2014/main" id="{6C08D050-8ADD-7E4D-8E60-1EF09416A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44269"/>
            <a:ext cx="7610585" cy="369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CCC13FD9-67B5-A447-9C9F-41CA55C6071C}"/>
              </a:ext>
            </a:extLst>
          </p:cNvPr>
          <p:cNvSpPr/>
          <p:nvPr/>
        </p:nvSpPr>
        <p:spPr>
          <a:xfrm>
            <a:off x="457200" y="241935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A2C08F75-F25D-6143-A68D-C48C5B2C4F40}"/>
              </a:ext>
            </a:extLst>
          </p:cNvPr>
          <p:cNvSpPr/>
          <p:nvPr/>
        </p:nvSpPr>
        <p:spPr>
          <a:xfrm>
            <a:off x="1701981" y="204216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8267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/>
          </a:bodyPr>
          <a:lstStyle/>
          <a:p>
            <a:r>
              <a:rPr lang="en-US" dirty="0"/>
              <a:t>Step 3: Fill in survey title and click ‘OK’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内容占位符 8">
            <a:extLst>
              <a:ext uri="{FF2B5EF4-FFF2-40B4-BE49-F238E27FC236}">
                <a16:creationId xmlns:a16="http://schemas.microsoft.com/office/drawing/2014/main" id="{7AC6B2AB-D5DA-E64B-A003-929D158CF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7502513" cy="3756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FE552D54-A781-D042-8863-ADD286ADED3C}"/>
              </a:ext>
            </a:extLst>
          </p:cNvPr>
          <p:cNvSpPr/>
          <p:nvPr/>
        </p:nvSpPr>
        <p:spPr>
          <a:xfrm>
            <a:off x="2715873" y="2235200"/>
            <a:ext cx="280416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5FCCF6D3-B990-384E-9B6E-B54033B5586A}"/>
              </a:ext>
            </a:extLst>
          </p:cNvPr>
          <p:cNvSpPr/>
          <p:nvPr/>
        </p:nvSpPr>
        <p:spPr>
          <a:xfrm>
            <a:off x="5394787" y="2666691"/>
            <a:ext cx="41148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0842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altLang="zh-CN" dirty="0"/>
              <a:t>4</a:t>
            </a:r>
            <a:r>
              <a:rPr lang="en-US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Create survey by dragging </a:t>
            </a:r>
            <a:r>
              <a:rPr lang="en-US" altLang="zh-CN" i="1" dirty="0"/>
              <a:t>question type</a:t>
            </a:r>
            <a:r>
              <a:rPr lang="en-US" altLang="zh-CN" dirty="0"/>
              <a:t>.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内容占位符 2">
            <a:extLst>
              <a:ext uri="{FF2B5EF4-FFF2-40B4-BE49-F238E27FC236}">
                <a16:creationId xmlns:a16="http://schemas.microsoft.com/office/drawing/2014/main" id="{AE6FF4B0-2E05-634C-A1C0-5AA6F2A67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295400"/>
            <a:ext cx="7603068" cy="3697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EBB43-F52A-A046-875B-141D254FC9C4}"/>
              </a:ext>
            </a:extLst>
          </p:cNvPr>
          <p:cNvSpPr txBox="1"/>
          <p:nvPr/>
        </p:nvSpPr>
        <p:spPr>
          <a:xfrm flipH="1">
            <a:off x="773671" y="1628761"/>
            <a:ext cx="1040524" cy="2358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33EC8-4A6F-D44C-8024-44515AC6EC80}"/>
              </a:ext>
            </a:extLst>
          </p:cNvPr>
          <p:cNvSpPr txBox="1"/>
          <p:nvPr/>
        </p:nvSpPr>
        <p:spPr>
          <a:xfrm>
            <a:off x="3069019" y="3208467"/>
            <a:ext cx="2564524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8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60" y="205979"/>
            <a:ext cx="7556499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When finished creating survey, select ‘Publish’ 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Note: Once you select publish, you are now ready to deploy the survey. </a:t>
            </a:r>
            <a:endParaRPr lang="en-C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内容占位符 2">
            <a:extLst>
              <a:ext uri="{FF2B5EF4-FFF2-40B4-BE49-F238E27FC236}">
                <a16:creationId xmlns:a16="http://schemas.microsoft.com/office/drawing/2014/main" id="{C24C92A7-C1A6-A94E-B8AB-8E07EF1D2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089" y="1295400"/>
            <a:ext cx="7630341" cy="3745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3D13F916-4200-9845-835B-E9ECBC928A80}"/>
              </a:ext>
            </a:extLst>
          </p:cNvPr>
          <p:cNvSpPr/>
          <p:nvPr/>
        </p:nvSpPr>
        <p:spPr>
          <a:xfrm>
            <a:off x="7274560" y="129540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2269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6: Under section ‘Customized Survey’ – </a:t>
            </a:r>
            <a:br>
              <a:rPr lang="en-US" dirty="0"/>
            </a:br>
            <a:r>
              <a:rPr lang="en-US" dirty="0"/>
              <a:t>Double click survey title previously created</a:t>
            </a:r>
            <a:br>
              <a:rPr lang="en-US" dirty="0"/>
            </a:br>
            <a:endParaRPr lang="en-CN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内容占位符 7">
            <a:extLst>
              <a:ext uri="{FF2B5EF4-FFF2-40B4-BE49-F238E27FC236}">
                <a16:creationId xmlns:a16="http://schemas.microsoft.com/office/drawing/2014/main" id="{BDB59B7C-7E95-0C42-9496-93F599372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379" y="1295400"/>
            <a:ext cx="7351401" cy="3642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F6912D5D-C25D-8143-8268-73905A546C06}"/>
              </a:ext>
            </a:extLst>
          </p:cNvPr>
          <p:cNvSpPr/>
          <p:nvPr/>
        </p:nvSpPr>
        <p:spPr>
          <a:xfrm>
            <a:off x="1836869" y="2526424"/>
            <a:ext cx="1100082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BCC03B7-CF64-1C46-8C1C-A5E186263E5F}"/>
              </a:ext>
            </a:extLst>
          </p:cNvPr>
          <p:cNvSpPr/>
          <p:nvPr/>
        </p:nvSpPr>
        <p:spPr>
          <a:xfrm>
            <a:off x="126123" y="2426574"/>
            <a:ext cx="577007" cy="19772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/>
          </a:bodyPr>
          <a:lstStyle/>
          <a:p>
            <a:r>
              <a:rPr lang="en-US" dirty="0"/>
              <a:t>Step 7: Click ‘Add factory’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D0E55A4F-4813-8B47-B1F3-BEB18503A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7528921" cy="3740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55C69AB8-E932-534E-B3F1-96AB65E7942D}"/>
              </a:ext>
            </a:extLst>
          </p:cNvPr>
          <p:cNvSpPr/>
          <p:nvPr/>
        </p:nvSpPr>
        <p:spPr>
          <a:xfrm>
            <a:off x="1587501" y="257175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033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1813507D76D449FE00065A2CA95F4" ma:contentTypeVersion="9" ma:contentTypeDescription="Create a new document." ma:contentTypeScope="" ma:versionID="d7de9f722ccc29a98f1b0076de924fc6">
  <xsd:schema xmlns:xsd="http://www.w3.org/2001/XMLSchema" xmlns:xs="http://www.w3.org/2001/XMLSchema" xmlns:p="http://schemas.microsoft.com/office/2006/metadata/properties" xmlns:ns2="334fe757-077c-4dac-b2e2-51dfa536ea92" xmlns:ns3="a54701f6-876b-4337-a24e-543e1bd311e6" targetNamespace="http://schemas.microsoft.com/office/2006/metadata/properties" ma:root="true" ma:fieldsID="81bd4278b077d376413549f6e6034fcd" ns2:_="" ns3:_="">
    <xsd:import namespace="334fe757-077c-4dac-b2e2-51dfa536ea92"/>
    <xsd:import namespace="a54701f6-876b-4337-a24e-543e1bd3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fe757-077c-4dac-b2e2-51dfa536e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701f6-876b-4337-a24e-543e1bd3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82DA07-8D5E-4AD2-9EF2-83FF90F3D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fe757-077c-4dac-b2e2-51dfa536ea92"/>
    <ds:schemaRef ds:uri="a54701f6-876b-4337-a24e-543e1bd3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FE23A9-04C6-4C0C-AD7A-5C2124E98E53}">
  <ds:schemaRefs>
    <ds:schemaRef ds:uri="http://schemas.microsoft.com/office/2006/documentManagement/types"/>
    <ds:schemaRef ds:uri="334fe757-077c-4dac-b2e2-51dfa536ea92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a54701f6-876b-4337-a24e-543e1bd311e6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7DFEDC-BE7C-4BD9-8BFF-C8ECB6A09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5873</TotalTime>
  <Words>454</Words>
  <Application>Microsoft Macintosh PowerPoint</Application>
  <PresentationFormat>On-screen Show (16:9)</PresentationFormat>
  <Paragraphs>43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Office Theme</vt:lpstr>
      <vt:lpstr>Member Quick Guide:  How to Create a Customized Survey</vt:lpstr>
      <vt:lpstr>Member: Quick Guide</vt:lpstr>
      <vt:lpstr>Step 1: Enter login credentials; select ‘Get Started’ to deploy custom and RBA designed surveys. </vt:lpstr>
      <vt:lpstr>Step 2: Click ‘Create Survey’ in customized survey (Note: Section “Deploy RBA Survey” is to deploy RBA developed surveys)</vt:lpstr>
      <vt:lpstr>Step 3: Fill in survey title and click ‘OK’</vt:lpstr>
      <vt:lpstr>Step 4: Create survey by dragging question type. </vt:lpstr>
      <vt:lpstr>Step 5: When finished creating survey, select ‘Publish’   Note: Once you select publish, you are now ready to deploy the survey. </vt:lpstr>
      <vt:lpstr>Step 6: Under section ‘Customized Survey’ –  Double click survey title previously created </vt:lpstr>
      <vt:lpstr>Step 7: Click ‘Add factory’ </vt:lpstr>
      <vt:lpstr>Step 8: Choose time period to deploy and click ‘Next’</vt:lpstr>
      <vt:lpstr>Step 9: Select the factories to be deployed and click ‘Next’</vt:lpstr>
      <vt:lpstr>Step 10: Confirm the factory information, and then select ‘Complete’.</vt:lpstr>
      <vt:lpstr>Note: Once deployed, you can find the factory QR and status of those you have deployed. </vt:lpstr>
      <vt:lpstr>Step 11: Reports and Progress: Check data report for this survey by selecting ”Summary Report”</vt:lpstr>
      <vt:lpstr>Overview -  provides member aggregated view  Results -   provides an individual factory view Filters –   segment results into via country and time.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RBA Voices Pilot Kick-Off Meeting  Oct 20th , 2020</dc:title>
  <dc:creator>Deborah Albers</dc:creator>
  <cp:lastModifiedBy>Bryant Eggett</cp:lastModifiedBy>
  <cp:revision>194</cp:revision>
  <cp:lastPrinted>2021-07-22T09:39:55Z</cp:lastPrinted>
  <dcterms:created xsi:type="dcterms:W3CDTF">2020-10-19T19:35:05Z</dcterms:created>
  <dcterms:modified xsi:type="dcterms:W3CDTF">2021-07-23T05:56:08Z</dcterms:modified>
</cp:coreProperties>
</file>