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1448942503" r:id="rId5"/>
    <p:sldId id="1448942509" r:id="rId6"/>
    <p:sldId id="1448942506" r:id="rId7"/>
    <p:sldId id="1448942504" r:id="rId8"/>
    <p:sldId id="1448942508" r:id="rId9"/>
    <p:sldId id="1448942485" r:id="rId10"/>
    <p:sldId id="1448942492" r:id="rId11"/>
    <p:sldId id="1448942494" r:id="rId12"/>
    <p:sldId id="334" r:id="rId13"/>
    <p:sldId id="1448942502" r:id="rId14"/>
    <p:sldId id="1448942510" r:id="rId15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8" userDrawn="1">
          <p15:clr>
            <a:srgbClr val="A4A3A4"/>
          </p15:clr>
        </p15:guide>
        <p15:guide id="2" pos="429" userDrawn="1">
          <p15:clr>
            <a:srgbClr val="A4A3A4"/>
          </p15:clr>
        </p15:guide>
        <p15:guide id="3" pos="5326" userDrawn="1">
          <p15:clr>
            <a:srgbClr val="A4A3A4"/>
          </p15:clr>
        </p15:guide>
        <p15:guide id="4" pos="2811" userDrawn="1">
          <p15:clr>
            <a:srgbClr val="A4A3A4"/>
          </p15:clr>
        </p15:guide>
        <p15:guide id="5" pos="2952" userDrawn="1">
          <p15:clr>
            <a:srgbClr val="A4A3A4"/>
          </p15:clr>
        </p15:guide>
        <p15:guide id="6" pos="2734" userDrawn="1">
          <p15:clr>
            <a:srgbClr val="A4A3A4"/>
          </p15:clr>
        </p15:guide>
        <p15:guide id="7" pos="3023" userDrawn="1">
          <p15:clr>
            <a:srgbClr val="A4A3A4"/>
          </p15:clr>
        </p15:guide>
        <p15:guide id="8" pos="56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t Eggett" initials="BE" lastIdx="2" clrIdx="0">
    <p:extLst>
      <p:ext uri="{19B8F6BF-5375-455C-9EA6-DF929625EA0E}">
        <p15:presenceInfo xmlns:p15="http://schemas.microsoft.com/office/powerpoint/2012/main" userId="1a0eb77c160403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4AE"/>
    <a:srgbClr val="FFFFFF"/>
    <a:srgbClr val="263669"/>
    <a:srgbClr val="B8B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81923"/>
  </p:normalViewPr>
  <p:slideViewPr>
    <p:cSldViewPr snapToGrid="0" snapToObjects="1">
      <p:cViewPr varScale="1">
        <p:scale>
          <a:sx n="121" d="100"/>
          <a:sy n="121" d="100"/>
        </p:scale>
        <p:origin x="1920" y="176"/>
      </p:cViewPr>
      <p:guideLst>
        <p:guide orient="horz" pos="3128"/>
        <p:guide pos="429"/>
        <p:guide pos="5326"/>
        <p:guide pos="2811"/>
        <p:guide pos="2952"/>
        <p:guide pos="2734"/>
        <p:guide pos="3023"/>
        <p:guide pos="5616"/>
      </p:guideLst>
    </p:cSldViewPr>
  </p:slideViewPr>
  <p:outlineViewPr>
    <p:cViewPr>
      <p:scale>
        <a:sx n="33" d="100"/>
        <a:sy n="33" d="100"/>
      </p:scale>
      <p:origin x="-4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F069E3-3205-BD48-AC2A-C3F574BEC614}" type="datetimeFigureOut">
              <a:rPr lang="en-US" smtClean="0"/>
              <a:pPr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E2DB69-2B17-BF42-9438-A6DFE51C2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50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EC78EF-1F1E-D143-997E-3C41A4250B77}" type="datetimeFigureOut">
              <a:rPr lang="en-US" smtClean="0"/>
              <a:t>8/16/21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29C19D-A69B-4445-97F9-C9263F964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500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5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628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7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5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628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5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849D3E0-124D-4DFF-AE99-4EA4CC201DB4}" type="slidenum">
              <a:rPr lang="zh-CN" altLang="en-US" smtClean="0">
                <a:latin typeface="Calibri"/>
                <a:ea typeface="宋体"/>
              </a:rPr>
              <a:pPr/>
              <a:t>9</a:t>
            </a:fld>
            <a:endParaRPr lang="zh-CN" altLang="en-US"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54356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4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764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1" y="2338223"/>
            <a:ext cx="7762875" cy="685800"/>
          </a:xfrm>
        </p:spPr>
        <p:txBody>
          <a:bodyPr>
            <a:noAutofit/>
          </a:bodyPr>
          <a:lstStyle>
            <a:lvl1pPr algn="l">
              <a:defRPr sz="3600"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151" y="3024023"/>
            <a:ext cx="7762875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B8B5C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1038" y="1141235"/>
            <a:ext cx="7773986" cy="1191"/>
          </a:xfrm>
          <a:prstGeom prst="line">
            <a:avLst/>
          </a:prstGeom>
          <a:ln w="19050" cap="flat" cmpd="sng" algn="ctr">
            <a:solidFill>
              <a:srgbClr val="B8B5C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ICC_Logo_CMYK_FullColorRev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151" y="343083"/>
            <a:ext cx="3149052" cy="680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EICC_Mark_CMYK_FullColorAl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2E78F-CEEF-48A8-B798-C42DF84F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9464A-0D2C-48EE-95CC-5AD520C3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15E3F-542D-4571-855E-E97357F2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RBA_HalfMark_CMYK_FullColor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340600" y="3472476"/>
            <a:ext cx="1892300" cy="1785705"/>
          </a:xfrm>
          <a:prstGeom prst="rect">
            <a:avLst/>
          </a:prstGeom>
        </p:spPr>
      </p:pic>
      <p:pic>
        <p:nvPicPr>
          <p:cNvPr id="7" name="Picture 6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A943F-572E-41F2-A9D8-EECE9247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6C833-AE44-4D8B-BEFA-3E9B5F3C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E4377-101E-4440-82A3-4927F6AA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RBA_Mark_CMYK_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5941" y="1329631"/>
            <a:ext cx="7650559" cy="7627739"/>
          </a:xfrm>
          <a:prstGeom prst="rect">
            <a:avLst/>
          </a:prstGeom>
        </p:spPr>
      </p:pic>
      <p:pic>
        <p:nvPicPr>
          <p:cNvPr id="11" name="Picture 10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2B1DE-C861-40C5-88A2-80DE086C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D941A-413E-4F7B-813C-227774FF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CBD48-7294-4913-9589-3A92E9D1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EICC_Mark_CMYK_FullColorAl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22491C-86BB-4DFF-A95C-F4D51715FF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9DD7B-CA3B-4D43-91A0-95C6D6347E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3F241-40E7-4326-80B4-CE8F705531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RBA_HalfMark_CMYK_FullColor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518400" y="3548676"/>
            <a:ext cx="1816100" cy="1785705"/>
          </a:xfrm>
          <a:prstGeom prst="rect">
            <a:avLst/>
          </a:prstGeom>
        </p:spPr>
      </p:pic>
      <p:pic>
        <p:nvPicPr>
          <p:cNvPr id="8" name="Picture 7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60D54-FFC1-48D2-AE24-0AF1C90E47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68033-952D-4B4B-B484-39F4FA78C7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B7587-20B6-4198-86FE-6E1126844F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BA_Mark_CMYK_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2685" y="1329630"/>
            <a:ext cx="8022630" cy="7627739"/>
          </a:xfrm>
          <a:prstGeom prst="rect">
            <a:avLst/>
          </a:prstGeom>
        </p:spPr>
      </p:pic>
      <p:pic>
        <p:nvPicPr>
          <p:cNvPr id="11" name="Picture 10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58035-675E-40E6-B932-C6FF85420F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47C7B-790D-4266-813D-072E7B4D0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6DBEB-DB28-41CF-875B-246239871D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10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2" r:id="rId4"/>
    <p:sldLayoutId id="2147483659" r:id="rId5"/>
    <p:sldLayoutId id="2147483665" r:id="rId6"/>
    <p:sldLayoutId id="2147483663" r:id="rId7"/>
    <p:sldLayoutId id="2147483667" r:id="rId8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135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105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9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75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2665"/>
            <a:ext cx="9049871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Industry Association </a:t>
            </a:r>
            <a:r>
              <a:rPr lang="en-US" dirty="0"/>
              <a:t>Quick Guide: </a:t>
            </a:r>
            <a:br>
              <a:rPr lang="en-US" dirty="0"/>
            </a:br>
            <a:r>
              <a:rPr lang="en-US" dirty="0"/>
              <a:t>How to Deploy the Multi-industry survey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04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FAAFF9-AD8B-CD44-89C9-702456AD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482071" cy="85725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Access Survey: Open Camera, hold over QR code and select link. </a:t>
            </a:r>
            <a:br>
              <a:rPr lang="en-US" sz="2000" dirty="0"/>
            </a:br>
            <a:r>
              <a:rPr lang="en-US" sz="2000" dirty="0"/>
              <a:t>- survey language will default to phone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18A67-9221-6E40-A62C-09644717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812F6-5A7D-2D44-8333-EA5625F14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91" y="1220021"/>
            <a:ext cx="2788125" cy="371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F15695-9E2D-2447-AAC9-7497C453A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886" y="1220021"/>
            <a:ext cx="3429000" cy="2066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BF13C-D911-1D4B-988A-3118AC42C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266" y="3078771"/>
            <a:ext cx="306324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8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906047-A989-4D08-B7CA-28803103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51" y="1262065"/>
            <a:ext cx="8125417" cy="3642120"/>
          </a:xfrm>
        </p:spPr>
        <p:txBody>
          <a:bodyPr>
            <a:noAutofit/>
          </a:bodyPr>
          <a:lstStyle/>
          <a:p>
            <a:pPr marL="342900" indent="-342900">
              <a:buAutoNum type="arabicParenR"/>
            </a:pPr>
            <a:r>
              <a:rPr lang="en-US" sz="1400" dirty="0"/>
              <a:t>Announce the survey to management one week before launch</a:t>
            </a:r>
          </a:p>
          <a:p>
            <a:pPr marL="900113" lvl="1" indent="-342900"/>
            <a:r>
              <a:rPr lang="en-US" sz="1400" dirty="0"/>
              <a:t>Should use the pyramid structure ”top to bottom” to announce news to management</a:t>
            </a:r>
          </a:p>
          <a:p>
            <a:pPr marL="900113" lvl="1" indent="-342900"/>
            <a:r>
              <a:rPr lang="en-US" sz="1400" dirty="0"/>
              <a:t>Guide them how to take the survey and assign task “encourage workers in your line to take survey” for them</a:t>
            </a:r>
          </a:p>
          <a:p>
            <a:pPr marL="342900" indent="-342900">
              <a:buAutoNum type="arabicParenR"/>
            </a:pPr>
            <a:r>
              <a:rPr lang="en-US" sz="1400" dirty="0"/>
              <a:t>Announce the survey to workers the day of the survey in multiple ways:</a:t>
            </a:r>
          </a:p>
          <a:p>
            <a:pPr lvl="1" indent="0">
              <a:buNone/>
            </a:pPr>
            <a:r>
              <a:rPr lang="en-US" sz="1400" dirty="0"/>
              <a:t>1) Pre-or-Post shift meetings</a:t>
            </a:r>
          </a:p>
          <a:p>
            <a:pPr lvl="1" indent="0">
              <a:buNone/>
            </a:pPr>
            <a:r>
              <a:rPr lang="en-US" sz="1400" dirty="0"/>
              <a:t>2) Posters in high-traffic areas such as bathrooms, canteens, etc.</a:t>
            </a:r>
          </a:p>
          <a:p>
            <a:pPr lvl="1" indent="0">
              <a:buNone/>
            </a:pPr>
            <a:r>
              <a:rPr lang="en-US" sz="1400" dirty="0"/>
              <a:t>3) E-mail or other worker news channels</a:t>
            </a:r>
          </a:p>
          <a:p>
            <a:pPr marL="342900" indent="-342900">
              <a:buAutoNum type="arabicParenR"/>
            </a:pPr>
            <a:r>
              <a:rPr lang="en-US" sz="1400" dirty="0"/>
              <a:t>Provide free wi-fi to workers for the duration of the survey</a:t>
            </a:r>
          </a:p>
          <a:p>
            <a:pPr marL="342900" indent="-342900">
              <a:buAutoNum type="arabicParenR"/>
            </a:pPr>
            <a:r>
              <a:rPr lang="en-US" sz="1400" dirty="0"/>
              <a:t>Set-up survey point of contact in case workers have more question to ask</a:t>
            </a:r>
          </a:p>
          <a:p>
            <a:pPr marL="342900" indent="-342900">
              <a:buAutoNum type="arabicParenR"/>
            </a:pPr>
            <a:r>
              <a:rPr lang="en-US" sz="1400" dirty="0"/>
              <a:t>Remind workers to take the survey the last two days it is open.</a:t>
            </a:r>
          </a:p>
          <a:p>
            <a:pPr marL="342900" indent="-342900">
              <a:buAutoNum type="arabicParenR"/>
            </a:pPr>
            <a:r>
              <a:rPr lang="en-US" sz="1400" dirty="0"/>
              <a:t>If a site achieves 20% participation or above, offer a reward like a piece of fruit at lunch or extra rice for taking the survey. </a:t>
            </a:r>
          </a:p>
          <a:p>
            <a:pPr marL="342900" indent="-342900">
              <a:buAutoNum type="arabicParenR"/>
            </a:pPr>
            <a:r>
              <a:rPr lang="en-US" sz="1400" dirty="0"/>
              <a:t>Post the results after the survey is complete</a:t>
            </a:r>
          </a:p>
          <a:p>
            <a:r>
              <a:rPr lang="en-US" sz="1000" b="1" dirty="0"/>
              <a:t>Source: Microbenefits Operations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DEA12A-0BB4-4A69-9442-734FEF5E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Best Practices for a Successful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A3263-272D-4867-8E90-7C565A3F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7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6949F6-CFDD-0747-81A0-85799781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Survey: </a:t>
            </a:r>
            <a:r>
              <a:rPr lang="en-US" dirty="0">
                <a:solidFill>
                  <a:srgbClr val="FF0000"/>
                </a:solidFill>
              </a:rPr>
              <a:t>Sample English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(only not for distribution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DC166-5372-A74C-AB23-C7F46672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1A89AF-CD37-A44F-A273-A6F7399AD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1969" y="1295400"/>
            <a:ext cx="3516886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70" y="1161901"/>
            <a:ext cx="9046464" cy="3949699"/>
          </a:xfrm>
        </p:spPr>
        <p:txBody>
          <a:bodyPr>
            <a:noAutofit/>
          </a:bodyPr>
          <a:lstStyle/>
          <a:p>
            <a:r>
              <a:rPr lang="en-CN" sz="1700"/>
              <a:t>Step 1:</a:t>
            </a:r>
            <a:r>
              <a:rPr lang="en-US" sz="1700" dirty="0"/>
              <a:t> MB will </a:t>
            </a:r>
            <a:r>
              <a:rPr lang="en-US" sz="1700" b="1" dirty="0"/>
              <a:t>prepare each survey</a:t>
            </a:r>
            <a:r>
              <a:rPr lang="en-US" sz="1700" dirty="0"/>
              <a:t> in the backend; the RBA will </a:t>
            </a:r>
            <a:r>
              <a:rPr lang="en-US" sz="1700" b="1" dirty="0"/>
              <a:t>distribute</a:t>
            </a:r>
            <a:r>
              <a:rPr lang="en-US" sz="1700" dirty="0"/>
              <a:t> the QR code via the backend to each participating Industry Association (IA) POC. </a:t>
            </a:r>
          </a:p>
          <a:p>
            <a:r>
              <a:rPr lang="en-US" sz="1700" dirty="0"/>
              <a:t>	Note: The survey will be available in the following </a:t>
            </a:r>
            <a:r>
              <a:rPr lang="en-US" sz="1700" b="1" dirty="0"/>
              <a:t>languages</a:t>
            </a:r>
            <a:r>
              <a:rPr lang="en-US" sz="1700" dirty="0"/>
              <a:t>: English, Chinese, 	Vietnamese, Italian, Turkish, Spanish, Bangla, Tamil, and Hindi. The survey system will </a:t>
            </a:r>
            <a:r>
              <a:rPr lang="en-US" sz="1700" b="1" dirty="0"/>
              <a:t>detect the 	worker’s phone language</a:t>
            </a:r>
            <a:r>
              <a:rPr lang="en-US" sz="1700" dirty="0"/>
              <a:t>, if the phone language is not offered in the system, the 	survey will default to English. </a:t>
            </a:r>
          </a:p>
          <a:p>
            <a:endParaRPr lang="en-US" sz="1700" dirty="0"/>
          </a:p>
          <a:p>
            <a:r>
              <a:rPr lang="en-US" sz="1700" dirty="0"/>
              <a:t>Step 2: The IA’s POC </a:t>
            </a:r>
            <a:r>
              <a:rPr lang="en-US" sz="1700" b="1" dirty="0"/>
              <a:t>will r</a:t>
            </a:r>
            <a:r>
              <a:rPr lang="en-CN" sz="1700" b="1"/>
              <a:t>eceive </a:t>
            </a:r>
            <a:r>
              <a:rPr lang="en-US" sz="1700" dirty="0"/>
              <a:t>an email with QR code details. </a:t>
            </a:r>
          </a:p>
          <a:p>
            <a:r>
              <a:rPr lang="en-US" sz="1700" dirty="0"/>
              <a:t>Step 3: Select “</a:t>
            </a:r>
            <a:r>
              <a:rPr lang="en-US" sz="1700" b="1" dirty="0"/>
              <a:t>Print Poster</a:t>
            </a:r>
            <a:r>
              <a:rPr lang="en-US" sz="1700" dirty="0"/>
              <a:t>”</a:t>
            </a:r>
          </a:p>
          <a:p>
            <a:r>
              <a:rPr lang="en-US" sz="1700" dirty="0"/>
              <a:t>Step 4: </a:t>
            </a:r>
            <a:r>
              <a:rPr lang="en-US" sz="1700" b="1" dirty="0"/>
              <a:t>Select poster </a:t>
            </a:r>
            <a:r>
              <a:rPr lang="en-US" sz="1700" dirty="0"/>
              <a:t>language; (i.e., Factory dominate language; sample below)</a:t>
            </a:r>
            <a:endParaRPr lang="en-CN" sz="1700" dirty="0"/>
          </a:p>
          <a:p>
            <a:r>
              <a:rPr lang="en-US" sz="1700" dirty="0"/>
              <a:t>	Note: The PDF copy of the Poster will </a:t>
            </a:r>
            <a:r>
              <a:rPr lang="en-US" sz="1700" b="1" dirty="0"/>
              <a:t>save to your computer. </a:t>
            </a:r>
            <a:r>
              <a:rPr lang="en-US" altLang="zh-CN" sz="1700" dirty="0"/>
              <a:t>(Note: print size A3)</a:t>
            </a:r>
          </a:p>
          <a:p>
            <a:r>
              <a:rPr lang="en-US" altLang="zh-CN" sz="1700" dirty="0"/>
              <a:t>Step 5: The IA POC will </a:t>
            </a:r>
            <a:r>
              <a:rPr lang="en-US" altLang="zh-CN" sz="1700" b="1" dirty="0"/>
              <a:t>email the poster </a:t>
            </a:r>
            <a:r>
              <a:rPr lang="en-US" altLang="zh-CN" sz="1700" dirty="0"/>
              <a:t>to the factory POC for factory distribution</a:t>
            </a:r>
            <a:endParaRPr lang="en-US" altLang="zh-CN" sz="1700" b="1" dirty="0"/>
          </a:p>
          <a:p>
            <a:r>
              <a:rPr lang="en-US" altLang="zh-CN" sz="1700" dirty="0"/>
              <a:t>Step 6:</a:t>
            </a:r>
            <a:r>
              <a:rPr lang="en-US" altLang="zh-CN" sz="1700" b="1" dirty="0"/>
              <a:t> Factory POC </a:t>
            </a:r>
            <a:r>
              <a:rPr lang="en-US" altLang="zh-CN" sz="1700" dirty="0"/>
              <a:t>will distribute poster around factory for workers to access the survey</a:t>
            </a:r>
            <a:endParaRPr lang="en-US" sz="1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763" y="166430"/>
            <a:ext cx="7814929" cy="857250"/>
          </a:xfrm>
        </p:spPr>
        <p:txBody>
          <a:bodyPr>
            <a:normAutofit/>
          </a:bodyPr>
          <a:lstStyle/>
          <a:p>
            <a:r>
              <a:rPr lang="en-US" sz="2350" dirty="0"/>
              <a:t>Quick Kick-off Guide: Industry Associations Actions (IA)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D2726-68B0-4898-A553-1EE746B7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3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4CB1E7-6831-DB42-A740-4DB55B3E1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555" y="1689564"/>
            <a:ext cx="1303843" cy="3394075"/>
          </a:xfr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773902F-0074-7C47-8D51-1D25D8E6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Industry </a:t>
            </a:r>
            <a:r>
              <a:rPr lang="en-US" dirty="0">
                <a:solidFill>
                  <a:schemeClr val="bg1"/>
                </a:solidFill>
              </a:rPr>
              <a:t>Association POC: </a:t>
            </a:r>
            <a:r>
              <a:rPr lang="en-US" dirty="0"/>
              <a:t>Actions</a:t>
            </a:r>
            <a:endParaRPr lang="en-CN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4F530-84AC-A848-B5CD-0E7B918E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CBFB486-029E-3545-A2D4-8AE6E23BC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010" y="1988042"/>
            <a:ext cx="3317625" cy="29494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C57B8E-47E1-0942-845E-C83AD6F90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995" y="2173568"/>
            <a:ext cx="2792762" cy="2761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11FA76-EAFF-3947-9D53-6E5DCCEF9E84}"/>
              </a:ext>
            </a:extLst>
          </p:cNvPr>
          <p:cNvSpPr txBox="1"/>
          <p:nvPr/>
        </p:nvSpPr>
        <p:spPr>
          <a:xfrm>
            <a:off x="3435578" y="3278136"/>
            <a:ext cx="708200" cy="276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N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85BF7F36-6878-EA48-BF01-9B7D90809186}"/>
              </a:ext>
            </a:extLst>
          </p:cNvPr>
          <p:cNvSpPr/>
          <p:nvPr/>
        </p:nvSpPr>
        <p:spPr>
          <a:xfrm>
            <a:off x="1862399" y="3201935"/>
            <a:ext cx="1432393" cy="3693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91556BC-E765-F048-8B6E-BAD339F71429}"/>
              </a:ext>
            </a:extLst>
          </p:cNvPr>
          <p:cNvSpPr/>
          <p:nvPr/>
        </p:nvSpPr>
        <p:spPr>
          <a:xfrm>
            <a:off x="5425965" y="3419648"/>
            <a:ext cx="708199" cy="3693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E43E8-9B19-A341-A2EA-83BA1886865B}"/>
              </a:ext>
            </a:extLst>
          </p:cNvPr>
          <p:cNvSpPr txBox="1"/>
          <p:nvPr/>
        </p:nvSpPr>
        <p:spPr>
          <a:xfrm>
            <a:off x="0" y="1282052"/>
            <a:ext cx="2314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Steps 2: Receive Email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8C1DC7-9757-AA4C-B7E1-FDB84394CC53}"/>
              </a:ext>
            </a:extLst>
          </p:cNvPr>
          <p:cNvSpPr txBox="1"/>
          <p:nvPr/>
        </p:nvSpPr>
        <p:spPr>
          <a:xfrm>
            <a:off x="2231420" y="1466718"/>
            <a:ext cx="286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Step 3: Select Print Poster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02060-9C5E-6E4E-8D13-7E2D6239EE7B}"/>
              </a:ext>
            </a:extLst>
          </p:cNvPr>
          <p:cNvSpPr txBox="1"/>
          <p:nvPr/>
        </p:nvSpPr>
        <p:spPr>
          <a:xfrm>
            <a:off x="5826654" y="1618710"/>
            <a:ext cx="26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Step 4: Select language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ACA6A-6D42-F64E-B8A0-5077667EAFDC}"/>
              </a:ext>
            </a:extLst>
          </p:cNvPr>
          <p:cNvSpPr txBox="1"/>
          <p:nvPr/>
        </p:nvSpPr>
        <p:spPr>
          <a:xfrm>
            <a:off x="6283202" y="3500629"/>
            <a:ext cx="2430348" cy="1411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5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C002B8-AD30-E047-BE1B-BB9C5926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IA POC to Factory POC</a:t>
            </a:r>
            <a:br>
              <a:rPr lang="en-US" dirty="0"/>
            </a:br>
            <a:r>
              <a:rPr lang="en-US" dirty="0"/>
              <a:t>	- translated into select languages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81103-1AE9-2048-B6A4-179F7082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E42E15-557E-5F43-BC96-E80D966C6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845" y="1201003"/>
            <a:ext cx="2490509" cy="37365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4DD51-63E4-CD46-816D-9C204A2A6367}"/>
              </a:ext>
            </a:extLst>
          </p:cNvPr>
          <p:cNvSpPr txBox="1"/>
          <p:nvPr/>
        </p:nvSpPr>
        <p:spPr>
          <a:xfrm>
            <a:off x="3358449" y="1648420"/>
            <a:ext cx="5268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Step 5:</a:t>
            </a:r>
            <a:r>
              <a:rPr lang="en-US" altLang="zh-CN" dirty="0"/>
              <a:t> Once PDF poster is downloaded to your computer, the IA POC will send the Factory POC an e-mail with the</a:t>
            </a:r>
            <a:r>
              <a:rPr lang="en-US" altLang="zh-CN" dirty="0">
                <a:solidFill>
                  <a:srgbClr val="00B050"/>
                </a:solidFill>
              </a:rPr>
              <a:t> </a:t>
            </a:r>
            <a:r>
              <a:rPr lang="en-US" altLang="zh-CN" dirty="0"/>
              <a:t>QR Code Poster attached for factory distribution. The e-mail will give instructions and dates for launching the survey.</a:t>
            </a:r>
          </a:p>
          <a:p>
            <a:endParaRPr lang="en-US" altLang="zh-CN" b="1" dirty="0"/>
          </a:p>
          <a:p>
            <a:r>
              <a:rPr lang="en-US" altLang="zh-CN" dirty="0">
                <a:solidFill>
                  <a:srgbClr val="FF0000"/>
                </a:solidFill>
              </a:rPr>
              <a:t>Step 6:</a:t>
            </a:r>
            <a:r>
              <a:rPr lang="en-US" altLang="zh-CN" b="1" dirty="0"/>
              <a:t> Factory POC </a:t>
            </a:r>
            <a:r>
              <a:rPr lang="en-US" altLang="zh-CN" dirty="0"/>
              <a:t>will distribute poster around factory for workers to access the survey.  </a:t>
            </a:r>
          </a:p>
          <a:p>
            <a:r>
              <a:rPr lang="en-US" altLang="zh-CN" dirty="0"/>
              <a:t>(*see below for factory deployment instructions)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7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81123"/>
            <a:ext cx="9049871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Factory</a:t>
            </a:r>
            <a:r>
              <a:rPr lang="en-US" dirty="0"/>
              <a:t> Quick Guide: </a:t>
            </a:r>
            <a:br>
              <a:rPr lang="en-US" dirty="0"/>
            </a:br>
            <a:r>
              <a:rPr lang="en-US" dirty="0"/>
              <a:t> How to Deploy Survey QR Code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077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" y="1193801"/>
            <a:ext cx="9046464" cy="3642120"/>
          </a:xfrm>
        </p:spPr>
        <p:txBody>
          <a:bodyPr>
            <a:normAutofit/>
          </a:bodyPr>
          <a:lstStyle/>
          <a:p>
            <a:r>
              <a:rPr lang="en-CN" dirty="0"/>
              <a:t>Step 1: </a:t>
            </a:r>
            <a:r>
              <a:rPr lang="en-US" dirty="0"/>
              <a:t>Factory POC </a:t>
            </a:r>
            <a:r>
              <a:rPr lang="en-US" b="1" dirty="0"/>
              <a:t>will r</a:t>
            </a:r>
            <a:r>
              <a:rPr lang="en-CN" b="1" dirty="0"/>
              <a:t>eceive </a:t>
            </a:r>
            <a:r>
              <a:rPr lang="en-US" b="1" dirty="0"/>
              <a:t>an email </a:t>
            </a:r>
            <a:r>
              <a:rPr lang="en-US" dirty="0"/>
              <a:t>from the participating IA POC with</a:t>
            </a:r>
          </a:p>
          <a:p>
            <a:r>
              <a:rPr lang="en-US" dirty="0"/>
              <a:t>survey QR code poster attached.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r>
              <a:rPr lang="en-CN" dirty="0"/>
              <a:t>Step 2: </a:t>
            </a:r>
            <a:r>
              <a:rPr lang="en-US" dirty="0"/>
              <a:t>The Factory POC will print </a:t>
            </a:r>
            <a:r>
              <a:rPr lang="en-US" b="1" dirty="0"/>
              <a:t>QR Code posters and post </a:t>
            </a:r>
            <a:r>
              <a:rPr lang="en-US" dirty="0"/>
              <a:t>throughout factory 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b="1" dirty="0"/>
              <a:t>Note: </a:t>
            </a:r>
            <a:r>
              <a:rPr lang="en-US" dirty="0"/>
              <a:t>Poster d</a:t>
            </a:r>
            <a:r>
              <a:rPr lang="en-US" altLang="zh-CN" dirty="0"/>
              <a:t>istribution hints: Display posters in </a:t>
            </a:r>
            <a:r>
              <a:rPr lang="en-US" altLang="zh-CN" b="1" dirty="0"/>
              <a:t>high traffic areas </a:t>
            </a:r>
            <a:r>
              <a:rPr lang="en-US" altLang="zh-CN" dirty="0"/>
              <a:t>for workers to 		easily 	access the survey; cafeteria, dormitory, entrances, and information boards. </a:t>
            </a:r>
          </a:p>
          <a:p>
            <a:r>
              <a:rPr lang="en-US" altLang="zh-CN" dirty="0"/>
              <a:t>		(see pictures below)</a:t>
            </a:r>
          </a:p>
          <a:p>
            <a:endParaRPr lang="en-US" dirty="0"/>
          </a:p>
          <a:p>
            <a:r>
              <a:rPr lang="en-US" altLang="zh-CN" dirty="0"/>
              <a:t>Step 3: Factory POC will </a:t>
            </a:r>
            <a:r>
              <a:rPr lang="en-US" altLang="zh-CN" b="1" dirty="0"/>
              <a:t>communicate</a:t>
            </a:r>
            <a:r>
              <a:rPr lang="en-US" altLang="zh-CN" dirty="0"/>
              <a:t> with line leaders and other factory management to encourage workers to participate in the survey</a:t>
            </a:r>
          </a:p>
          <a:p>
            <a:r>
              <a:rPr lang="en-US" altLang="zh-CN" dirty="0"/>
              <a:t>Step 4: </a:t>
            </a:r>
            <a:r>
              <a:rPr lang="en-US" b="1" dirty="0"/>
              <a:t>Worker will scan </a:t>
            </a:r>
            <a:r>
              <a:rPr lang="en-US" dirty="0"/>
              <a:t>QR to access survey. Survey will take ~ 5 minutes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 Kick-off Guide - Factory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D2726-68B0-4898-A553-1EE746B7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0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C002B8-AD30-E047-BE1B-BB9C5926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556499" cy="857250"/>
          </a:xfrm>
        </p:spPr>
        <p:txBody>
          <a:bodyPr>
            <a:normAutofit/>
          </a:bodyPr>
          <a:lstStyle/>
          <a:p>
            <a:r>
              <a:rPr lang="en-CN"/>
              <a:t>Sample</a:t>
            </a:r>
            <a:r>
              <a:rPr lang="en-US" dirty="0"/>
              <a:t>: </a:t>
            </a:r>
            <a:r>
              <a:rPr lang="en-CN"/>
              <a:t>QR Code Poster</a:t>
            </a:r>
            <a:endParaRPr lang="en-CN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81103-1AE9-2048-B6A4-179F7082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ED2BAC-0074-E44F-9822-1747CFFEA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01003"/>
            <a:ext cx="2490509" cy="373651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3B7EE6-8D9E-444C-B6FF-4DB9B49F6E0C}"/>
              </a:ext>
            </a:extLst>
          </p:cNvPr>
          <p:cNvSpPr/>
          <p:nvPr/>
        </p:nvSpPr>
        <p:spPr>
          <a:xfrm>
            <a:off x="3169113" y="1566303"/>
            <a:ext cx="57628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Note: </a:t>
            </a:r>
            <a:r>
              <a:rPr lang="en-US" dirty="0"/>
              <a:t>Poster d</a:t>
            </a:r>
            <a:r>
              <a:rPr lang="en-US" altLang="zh-CN" dirty="0"/>
              <a:t>istribution hints: Display posters in the correct native language in </a:t>
            </a:r>
            <a:r>
              <a:rPr lang="en-US" altLang="zh-CN" b="1" dirty="0"/>
              <a:t>high traffic areas, </a:t>
            </a:r>
            <a:r>
              <a:rPr lang="en-US" altLang="zh-CN" dirty="0"/>
              <a:t>that is easy</a:t>
            </a:r>
            <a:r>
              <a:rPr lang="en-US" altLang="zh-CN" b="1" dirty="0"/>
              <a:t> </a:t>
            </a:r>
            <a:r>
              <a:rPr lang="en-US" altLang="zh-CN" dirty="0"/>
              <a:t>for workers to access the survey; cafeteria, dormitory, entrances, and information boards. </a:t>
            </a:r>
          </a:p>
          <a:p>
            <a:r>
              <a:rPr lang="en-US" altLang="zh-CN" dirty="0"/>
              <a:t>		(see pictures below)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5484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31"/>
          <p:cNvSpPr>
            <a:spLocks noEditPoints="1"/>
          </p:cNvSpPr>
          <p:nvPr/>
        </p:nvSpPr>
        <p:spPr bwMode="auto">
          <a:xfrm>
            <a:off x="865324" y="1577638"/>
            <a:ext cx="299919" cy="271106"/>
          </a:xfrm>
          <a:custGeom>
            <a:avLst/>
            <a:gdLst>
              <a:gd name="T0" fmla="*/ 336 w 917"/>
              <a:gd name="T1" fmla="*/ 317 h 828"/>
              <a:gd name="T2" fmla="*/ 161 w 917"/>
              <a:gd name="T3" fmla="*/ 262 h 828"/>
              <a:gd name="T4" fmla="*/ 71 w 917"/>
              <a:gd name="T5" fmla="*/ 459 h 828"/>
              <a:gd name="T6" fmla="*/ 261 w 917"/>
              <a:gd name="T7" fmla="*/ 385 h 828"/>
              <a:gd name="T8" fmla="*/ 436 w 917"/>
              <a:gd name="T9" fmla="*/ 396 h 828"/>
              <a:gd name="T10" fmla="*/ 547 w 917"/>
              <a:gd name="T11" fmla="*/ 147 h 828"/>
              <a:gd name="T12" fmla="*/ 706 w 917"/>
              <a:gd name="T13" fmla="*/ 212 h 828"/>
              <a:gd name="T14" fmla="*/ 727 w 917"/>
              <a:gd name="T15" fmla="*/ 214 h 828"/>
              <a:gd name="T16" fmla="*/ 747 w 917"/>
              <a:gd name="T17" fmla="*/ 221 h 828"/>
              <a:gd name="T18" fmla="*/ 765 w 917"/>
              <a:gd name="T19" fmla="*/ 230 h 828"/>
              <a:gd name="T20" fmla="*/ 780 w 917"/>
              <a:gd name="T21" fmla="*/ 243 h 828"/>
              <a:gd name="T22" fmla="*/ 793 w 917"/>
              <a:gd name="T23" fmla="*/ 260 h 828"/>
              <a:gd name="T24" fmla="*/ 803 w 917"/>
              <a:gd name="T25" fmla="*/ 277 h 828"/>
              <a:gd name="T26" fmla="*/ 809 w 917"/>
              <a:gd name="T27" fmla="*/ 297 h 828"/>
              <a:gd name="T28" fmla="*/ 812 w 917"/>
              <a:gd name="T29" fmla="*/ 318 h 828"/>
              <a:gd name="T30" fmla="*/ 809 w 917"/>
              <a:gd name="T31" fmla="*/ 340 h 828"/>
              <a:gd name="T32" fmla="*/ 803 w 917"/>
              <a:gd name="T33" fmla="*/ 359 h 828"/>
              <a:gd name="T34" fmla="*/ 793 w 917"/>
              <a:gd name="T35" fmla="*/ 377 h 828"/>
              <a:gd name="T36" fmla="*/ 780 w 917"/>
              <a:gd name="T37" fmla="*/ 394 h 828"/>
              <a:gd name="T38" fmla="*/ 765 w 917"/>
              <a:gd name="T39" fmla="*/ 407 h 828"/>
              <a:gd name="T40" fmla="*/ 747 w 917"/>
              <a:gd name="T41" fmla="*/ 416 h 828"/>
              <a:gd name="T42" fmla="*/ 727 w 917"/>
              <a:gd name="T43" fmla="*/ 422 h 828"/>
              <a:gd name="T44" fmla="*/ 706 w 917"/>
              <a:gd name="T45" fmla="*/ 424 h 828"/>
              <a:gd name="T46" fmla="*/ 685 w 917"/>
              <a:gd name="T47" fmla="*/ 422 h 828"/>
              <a:gd name="T48" fmla="*/ 665 w 917"/>
              <a:gd name="T49" fmla="*/ 416 h 828"/>
              <a:gd name="T50" fmla="*/ 647 w 917"/>
              <a:gd name="T51" fmla="*/ 407 h 828"/>
              <a:gd name="T52" fmla="*/ 631 w 917"/>
              <a:gd name="T53" fmla="*/ 394 h 828"/>
              <a:gd name="T54" fmla="*/ 618 w 917"/>
              <a:gd name="T55" fmla="*/ 377 h 828"/>
              <a:gd name="T56" fmla="*/ 609 w 917"/>
              <a:gd name="T57" fmla="*/ 359 h 828"/>
              <a:gd name="T58" fmla="*/ 602 w 917"/>
              <a:gd name="T59" fmla="*/ 340 h 828"/>
              <a:gd name="T60" fmla="*/ 600 w 917"/>
              <a:gd name="T61" fmla="*/ 318 h 828"/>
              <a:gd name="T62" fmla="*/ 602 w 917"/>
              <a:gd name="T63" fmla="*/ 297 h 828"/>
              <a:gd name="T64" fmla="*/ 609 w 917"/>
              <a:gd name="T65" fmla="*/ 277 h 828"/>
              <a:gd name="T66" fmla="*/ 618 w 917"/>
              <a:gd name="T67" fmla="*/ 260 h 828"/>
              <a:gd name="T68" fmla="*/ 631 w 917"/>
              <a:gd name="T69" fmla="*/ 243 h 828"/>
              <a:gd name="T70" fmla="*/ 647 w 917"/>
              <a:gd name="T71" fmla="*/ 230 h 828"/>
              <a:gd name="T72" fmla="*/ 665 w 917"/>
              <a:gd name="T73" fmla="*/ 221 h 828"/>
              <a:gd name="T74" fmla="*/ 685 w 917"/>
              <a:gd name="T75" fmla="*/ 214 h 828"/>
              <a:gd name="T76" fmla="*/ 706 w 917"/>
              <a:gd name="T77" fmla="*/ 212 h 828"/>
              <a:gd name="T78" fmla="*/ 917 w 917"/>
              <a:gd name="T79" fmla="*/ 0 h 828"/>
              <a:gd name="T80" fmla="*/ 0 w 917"/>
              <a:gd name="T81" fmla="*/ 635 h 828"/>
              <a:gd name="T82" fmla="*/ 441 w 917"/>
              <a:gd name="T83" fmla="*/ 704 h 828"/>
              <a:gd name="T84" fmla="*/ 291 w 917"/>
              <a:gd name="T85" fmla="*/ 828 h 828"/>
              <a:gd name="T86" fmla="*/ 627 w 917"/>
              <a:gd name="T87" fmla="*/ 828 h 828"/>
              <a:gd name="T88" fmla="*/ 477 w 917"/>
              <a:gd name="T89" fmla="*/ 704 h 828"/>
              <a:gd name="T90" fmla="*/ 917 w 917"/>
              <a:gd name="T91" fmla="*/ 635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17" h="828">
                <a:moveTo>
                  <a:pt x="449" y="475"/>
                </a:moveTo>
                <a:lnTo>
                  <a:pt x="336" y="317"/>
                </a:lnTo>
                <a:lnTo>
                  <a:pt x="261" y="464"/>
                </a:lnTo>
                <a:lnTo>
                  <a:pt x="161" y="262"/>
                </a:lnTo>
                <a:lnTo>
                  <a:pt x="105" y="469"/>
                </a:lnTo>
                <a:lnTo>
                  <a:pt x="71" y="459"/>
                </a:lnTo>
                <a:lnTo>
                  <a:pt x="152" y="162"/>
                </a:lnTo>
                <a:lnTo>
                  <a:pt x="261" y="385"/>
                </a:lnTo>
                <a:lnTo>
                  <a:pt x="331" y="249"/>
                </a:lnTo>
                <a:lnTo>
                  <a:pt x="436" y="396"/>
                </a:lnTo>
                <a:lnTo>
                  <a:pt x="512" y="137"/>
                </a:lnTo>
                <a:lnTo>
                  <a:pt x="547" y="147"/>
                </a:lnTo>
                <a:lnTo>
                  <a:pt x="449" y="475"/>
                </a:lnTo>
                <a:close/>
                <a:moveTo>
                  <a:pt x="706" y="212"/>
                </a:moveTo>
                <a:lnTo>
                  <a:pt x="717" y="213"/>
                </a:lnTo>
                <a:lnTo>
                  <a:pt x="727" y="214"/>
                </a:lnTo>
                <a:lnTo>
                  <a:pt x="737" y="218"/>
                </a:lnTo>
                <a:lnTo>
                  <a:pt x="747" y="221"/>
                </a:lnTo>
                <a:lnTo>
                  <a:pt x="756" y="225"/>
                </a:lnTo>
                <a:lnTo>
                  <a:pt x="765" y="230"/>
                </a:lnTo>
                <a:lnTo>
                  <a:pt x="774" y="237"/>
                </a:lnTo>
                <a:lnTo>
                  <a:pt x="780" y="243"/>
                </a:lnTo>
                <a:lnTo>
                  <a:pt x="788" y="251"/>
                </a:lnTo>
                <a:lnTo>
                  <a:pt x="793" y="260"/>
                </a:lnTo>
                <a:lnTo>
                  <a:pt x="799" y="268"/>
                </a:lnTo>
                <a:lnTo>
                  <a:pt x="803" y="277"/>
                </a:lnTo>
                <a:lnTo>
                  <a:pt x="807" y="287"/>
                </a:lnTo>
                <a:lnTo>
                  <a:pt x="809" y="297"/>
                </a:lnTo>
                <a:lnTo>
                  <a:pt x="812" y="307"/>
                </a:lnTo>
                <a:lnTo>
                  <a:pt x="812" y="318"/>
                </a:lnTo>
                <a:lnTo>
                  <a:pt x="812" y="329"/>
                </a:lnTo>
                <a:lnTo>
                  <a:pt x="809" y="340"/>
                </a:lnTo>
                <a:lnTo>
                  <a:pt x="807" y="349"/>
                </a:lnTo>
                <a:lnTo>
                  <a:pt x="803" y="359"/>
                </a:lnTo>
                <a:lnTo>
                  <a:pt x="799" y="369"/>
                </a:lnTo>
                <a:lnTo>
                  <a:pt x="793" y="377"/>
                </a:lnTo>
                <a:lnTo>
                  <a:pt x="788" y="386"/>
                </a:lnTo>
                <a:lnTo>
                  <a:pt x="780" y="394"/>
                </a:lnTo>
                <a:lnTo>
                  <a:pt x="774" y="400"/>
                </a:lnTo>
                <a:lnTo>
                  <a:pt x="765" y="407"/>
                </a:lnTo>
                <a:lnTo>
                  <a:pt x="756" y="411"/>
                </a:lnTo>
                <a:lnTo>
                  <a:pt x="747" y="416"/>
                </a:lnTo>
                <a:lnTo>
                  <a:pt x="737" y="419"/>
                </a:lnTo>
                <a:lnTo>
                  <a:pt x="727" y="422"/>
                </a:lnTo>
                <a:lnTo>
                  <a:pt x="717" y="424"/>
                </a:lnTo>
                <a:lnTo>
                  <a:pt x="706" y="424"/>
                </a:lnTo>
                <a:lnTo>
                  <a:pt x="695" y="424"/>
                </a:lnTo>
                <a:lnTo>
                  <a:pt x="685" y="422"/>
                </a:lnTo>
                <a:lnTo>
                  <a:pt x="674" y="419"/>
                </a:lnTo>
                <a:lnTo>
                  <a:pt x="665" y="416"/>
                </a:lnTo>
                <a:lnTo>
                  <a:pt x="656" y="411"/>
                </a:lnTo>
                <a:lnTo>
                  <a:pt x="647" y="407"/>
                </a:lnTo>
                <a:lnTo>
                  <a:pt x="639" y="400"/>
                </a:lnTo>
                <a:lnTo>
                  <a:pt x="631" y="394"/>
                </a:lnTo>
                <a:lnTo>
                  <a:pt x="625" y="386"/>
                </a:lnTo>
                <a:lnTo>
                  <a:pt x="618" y="377"/>
                </a:lnTo>
                <a:lnTo>
                  <a:pt x="613" y="369"/>
                </a:lnTo>
                <a:lnTo>
                  <a:pt x="609" y="359"/>
                </a:lnTo>
                <a:lnTo>
                  <a:pt x="605" y="349"/>
                </a:lnTo>
                <a:lnTo>
                  <a:pt x="602" y="340"/>
                </a:lnTo>
                <a:lnTo>
                  <a:pt x="601" y="329"/>
                </a:lnTo>
                <a:lnTo>
                  <a:pt x="600" y="318"/>
                </a:lnTo>
                <a:lnTo>
                  <a:pt x="601" y="307"/>
                </a:lnTo>
                <a:lnTo>
                  <a:pt x="602" y="297"/>
                </a:lnTo>
                <a:lnTo>
                  <a:pt x="605" y="287"/>
                </a:lnTo>
                <a:lnTo>
                  <a:pt x="609" y="277"/>
                </a:lnTo>
                <a:lnTo>
                  <a:pt x="613" y="268"/>
                </a:lnTo>
                <a:lnTo>
                  <a:pt x="618" y="260"/>
                </a:lnTo>
                <a:lnTo>
                  <a:pt x="625" y="251"/>
                </a:lnTo>
                <a:lnTo>
                  <a:pt x="631" y="243"/>
                </a:lnTo>
                <a:lnTo>
                  <a:pt x="639" y="237"/>
                </a:lnTo>
                <a:lnTo>
                  <a:pt x="647" y="230"/>
                </a:lnTo>
                <a:lnTo>
                  <a:pt x="656" y="225"/>
                </a:lnTo>
                <a:lnTo>
                  <a:pt x="665" y="221"/>
                </a:lnTo>
                <a:lnTo>
                  <a:pt x="674" y="218"/>
                </a:lnTo>
                <a:lnTo>
                  <a:pt x="685" y="214"/>
                </a:lnTo>
                <a:lnTo>
                  <a:pt x="695" y="213"/>
                </a:lnTo>
                <a:lnTo>
                  <a:pt x="706" y="212"/>
                </a:lnTo>
                <a:close/>
                <a:moveTo>
                  <a:pt x="917" y="635"/>
                </a:moveTo>
                <a:lnTo>
                  <a:pt x="917" y="0"/>
                </a:lnTo>
                <a:lnTo>
                  <a:pt x="0" y="0"/>
                </a:lnTo>
                <a:lnTo>
                  <a:pt x="0" y="635"/>
                </a:lnTo>
                <a:lnTo>
                  <a:pt x="441" y="635"/>
                </a:lnTo>
                <a:lnTo>
                  <a:pt x="441" y="704"/>
                </a:lnTo>
                <a:lnTo>
                  <a:pt x="274" y="796"/>
                </a:lnTo>
                <a:lnTo>
                  <a:pt x="291" y="828"/>
                </a:lnTo>
                <a:lnTo>
                  <a:pt x="459" y="735"/>
                </a:lnTo>
                <a:lnTo>
                  <a:pt x="627" y="828"/>
                </a:lnTo>
                <a:lnTo>
                  <a:pt x="644" y="796"/>
                </a:lnTo>
                <a:lnTo>
                  <a:pt x="477" y="704"/>
                </a:lnTo>
                <a:lnTo>
                  <a:pt x="477" y="635"/>
                </a:lnTo>
                <a:lnTo>
                  <a:pt x="917" y="63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66" tIns="34283" rIns="68566" bIns="34283" numCol="1" anchor="t" anchorCtr="0" compatLnSpc="1"/>
          <a:lstStyle/>
          <a:p>
            <a:pPr defTabSz="685427"/>
            <a:endParaRPr lang="en-US" sz="1388">
              <a:solidFill>
                <a:prstClr val="black"/>
              </a:solidFill>
            </a:endParaRPr>
          </a:p>
        </p:txBody>
      </p:sp>
      <p:pic>
        <p:nvPicPr>
          <p:cNvPr id="31" name="Picture 2" descr="C:\Users\admin\Desktop\PPT editable slide\Inner-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" t="94093" r="-1"/>
          <a:stretch/>
        </p:blipFill>
        <p:spPr bwMode="auto">
          <a:xfrm>
            <a:off x="-5038" y="4848660"/>
            <a:ext cx="9146549" cy="304366"/>
          </a:xfrm>
          <a:prstGeom prst="rect">
            <a:avLst/>
          </a:prstGeom>
          <a:noFill/>
        </p:spPr>
      </p:pic>
      <p:sp>
        <p:nvSpPr>
          <p:cNvPr id="32" name="Rectangle 7"/>
          <p:cNvSpPr/>
          <p:nvPr/>
        </p:nvSpPr>
        <p:spPr>
          <a:xfrm>
            <a:off x="418873" y="4895957"/>
            <a:ext cx="689612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b="1" dirty="0" err="1">
                <a:solidFill>
                  <a:schemeClr val="bg1"/>
                </a:solidFill>
              </a:rPr>
              <a:t>MicroBenefits</a:t>
            </a:r>
            <a:endParaRPr lang="en-US" sz="675" b="1" dirty="0">
              <a:solidFill>
                <a:schemeClr val="bg1"/>
              </a:solidFill>
            </a:endParaRPr>
          </a:p>
        </p:txBody>
      </p:sp>
      <p:sp>
        <p:nvSpPr>
          <p:cNvPr id="33" name="Rectangle 8"/>
          <p:cNvSpPr/>
          <p:nvPr/>
        </p:nvSpPr>
        <p:spPr>
          <a:xfrm>
            <a:off x="3958334" y="4881569"/>
            <a:ext cx="1066318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dirty="0">
                <a:solidFill>
                  <a:srgbClr val="00B0F0"/>
                </a:solidFill>
              </a:rPr>
              <a:t>www.</a:t>
            </a:r>
            <a:r>
              <a:rPr lang="en-US" sz="675" b="1" dirty="0">
                <a:solidFill>
                  <a:srgbClr val="00B0F0"/>
                </a:solidFill>
              </a:rPr>
              <a:t>microbenefits</a:t>
            </a:r>
            <a:r>
              <a:rPr lang="en-US" sz="675" dirty="0">
                <a:solidFill>
                  <a:srgbClr val="00B0F0"/>
                </a:solidFill>
              </a:rPr>
              <a:t>.com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5936" y="1575976"/>
            <a:ext cx="9058065" cy="3272673"/>
            <a:chOff x="-13436" y="4941460"/>
            <a:chExt cx="9143498" cy="327158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362D9CD-FB22-44E5-A6C5-D962E53EFA27}"/>
                </a:ext>
              </a:extLst>
            </p:cNvPr>
            <p:cNvSpPr/>
            <p:nvPr/>
          </p:nvSpPr>
          <p:spPr>
            <a:xfrm>
              <a:off x="-13436" y="4941460"/>
              <a:ext cx="9143498" cy="32715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75" dirty="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34E2BFB-D5FA-472B-BABE-A68F0115C921}"/>
                </a:ext>
              </a:extLst>
            </p:cNvPr>
            <p:cNvSpPr/>
            <p:nvPr/>
          </p:nvSpPr>
          <p:spPr>
            <a:xfrm>
              <a:off x="340572" y="4941460"/>
              <a:ext cx="1321919" cy="129524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sz="1575" dirty="0">
                <a:latin typeface="苹方 特粗" pitchFamily="34" charset="-122"/>
                <a:ea typeface="苹方 特粗" pitchFamily="34" charset="-122"/>
              </a:endParaRPr>
            </a:p>
            <a:p>
              <a:pPr>
                <a:lnSpc>
                  <a:spcPts val="1688"/>
                </a:lnSpc>
              </a:pPr>
              <a:endParaRPr lang="en-US" altLang="zh-CN" sz="750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endParaRPr>
            </a:p>
            <a:p>
              <a:pPr algn="ctr"/>
              <a:endParaRPr lang="zh-CN" altLang="en-US" sz="75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0" name="Rectangle 4"/>
          <p:cNvSpPr/>
          <p:nvPr/>
        </p:nvSpPr>
        <p:spPr>
          <a:xfrm>
            <a:off x="527523" y="1900265"/>
            <a:ext cx="1161922" cy="530911"/>
          </a:xfrm>
          <a:prstGeom prst="rect">
            <a:avLst/>
          </a:prstGeom>
        </p:spPr>
        <p:txBody>
          <a:bodyPr wrap="square" lIns="34285" tIns="17143" rIns="34285" bIns="17143">
            <a:spAutoFit/>
          </a:bodyPr>
          <a:lstStyle/>
          <a:p>
            <a:pPr algn="ctr"/>
            <a:r>
              <a:rPr lang="en-US" altLang="zh-CN" sz="1575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rPr>
              <a:t>Value</a:t>
            </a:r>
          </a:p>
          <a:p>
            <a:pPr algn="ctr"/>
            <a:r>
              <a:rPr lang="en-US" altLang="zh-CN" sz="1575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rPr>
              <a:t>Proposition </a:t>
            </a:r>
            <a:endParaRPr lang="en-US" altLang="zh-CN" sz="1650" spc="-56" dirty="0">
              <a:solidFill>
                <a:schemeClr val="bg1"/>
              </a:solidFill>
              <a:latin typeface="苹方 特粗" pitchFamily="34" charset="-122"/>
              <a:ea typeface="苹方 特粗" pitchFamily="34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97" y="1743741"/>
            <a:ext cx="6320223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椭圆 35">
            <a:extLst>
              <a:ext uri="{FF2B5EF4-FFF2-40B4-BE49-F238E27FC236}">
                <a16:creationId xmlns:a16="http://schemas.microsoft.com/office/drawing/2014/main" id="{AC72AFF5-F6B1-49FB-BB04-7CD8E72F79DF}"/>
              </a:ext>
            </a:extLst>
          </p:cNvPr>
          <p:cNvSpPr/>
          <p:nvPr/>
        </p:nvSpPr>
        <p:spPr>
          <a:xfrm>
            <a:off x="365254" y="3225222"/>
            <a:ext cx="1380949" cy="12956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5" name="Shape 1787">
            <a:extLst>
              <a:ext uri="{FF2B5EF4-FFF2-40B4-BE49-F238E27FC236}">
                <a16:creationId xmlns:a16="http://schemas.microsoft.com/office/drawing/2014/main" id="{120030CF-2166-4DD3-904C-000E5C34BF5F}"/>
              </a:ext>
            </a:extLst>
          </p:cNvPr>
          <p:cNvSpPr/>
          <p:nvPr/>
        </p:nvSpPr>
        <p:spPr>
          <a:xfrm>
            <a:off x="365255" y="54203"/>
            <a:ext cx="8006636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r>
              <a:rPr lang="en-CN" sz="2400"/>
              <a:t>‘</a:t>
            </a:r>
            <a:r>
              <a:rPr lang="en-CN" sz="2400" b="1" dirty="0"/>
              <a:t>Promote’</a:t>
            </a:r>
            <a:r>
              <a:rPr lang="en-CN" sz="2400" dirty="0"/>
              <a:t> to </a:t>
            </a:r>
            <a:r>
              <a:rPr lang="en-CN" sz="2400"/>
              <a:t>Line Leaders</a:t>
            </a:r>
            <a:r>
              <a:rPr lang="en-US" sz="2400"/>
              <a:t>: </a:t>
            </a:r>
          </a:p>
          <a:p>
            <a:r>
              <a:rPr lang="en-CN" sz="2400" dirty="0"/>
              <a:t>	</a:t>
            </a:r>
            <a:r>
              <a:rPr lang="en-US" altLang="zh-CN" sz="2400" b="1" dirty="0">
                <a:solidFill>
                  <a:srgbClr val="53525E"/>
                </a:solidFill>
                <a:ea typeface="思源黑体 CN Medium" panose="020B0600000000000000" pitchFamily="34" charset="-122"/>
              </a:rPr>
              <a:t>Communicate with the team leader</a:t>
            </a:r>
            <a:r>
              <a:rPr lang="zh-CN" altLang="en-US" sz="2400" b="1" dirty="0">
                <a:solidFill>
                  <a:srgbClr val="53525E"/>
                </a:solidFill>
                <a:ea typeface="思源黑体 CN Medium" panose="020B0600000000000000" pitchFamily="34" charset="-122"/>
              </a:rPr>
              <a:t>（</a:t>
            </a:r>
            <a:r>
              <a:rPr lang="en-US" altLang="zh-CN" sz="2400" b="1" dirty="0">
                <a:solidFill>
                  <a:srgbClr val="53525E"/>
                </a:solidFill>
                <a:ea typeface="思源黑体 CN Medium" panose="020B0600000000000000" pitchFamily="34" charset="-122"/>
              </a:rPr>
              <a:t>Important</a:t>
            </a:r>
            <a:r>
              <a:rPr lang="zh-CN" altLang="en-US" sz="2400" b="1" dirty="0">
                <a:solidFill>
                  <a:srgbClr val="53525E"/>
                </a:solidFill>
                <a:ea typeface="思源黑体 CN Medium" panose="020B0600000000000000" pitchFamily="34" charset="-122"/>
              </a:rPr>
              <a:t>）</a:t>
            </a:r>
          </a:p>
          <a:p>
            <a:endParaRPr lang="zh-CN" altLang="en-US" sz="3600" b="1" dirty="0">
              <a:solidFill>
                <a:srgbClr val="53525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441116" y="3612007"/>
            <a:ext cx="1210265" cy="496286"/>
          </a:xfrm>
          <a:prstGeom prst="rect">
            <a:avLst/>
          </a:prstGeom>
        </p:spPr>
        <p:txBody>
          <a:bodyPr wrap="square" lIns="34285" tIns="17143" rIns="34285" bIns="17143">
            <a:spAutoFit/>
          </a:bodyPr>
          <a:lstStyle/>
          <a:p>
            <a:pPr algn="ctr"/>
            <a:r>
              <a:rPr lang="en-US" altLang="zh-CN" sz="1500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rPr>
              <a:t>Introduce Survey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60369" y="807581"/>
            <a:ext cx="8867330" cy="688171"/>
            <a:chOff x="626092" y="566204"/>
            <a:chExt cx="7816176" cy="548862"/>
          </a:xfrm>
        </p:grpSpPr>
        <p:sp>
          <p:nvSpPr>
            <p:cNvPr id="34" name="Rectangle 9"/>
            <p:cNvSpPr/>
            <p:nvPr/>
          </p:nvSpPr>
          <p:spPr bwMode="auto">
            <a:xfrm>
              <a:off x="641517" y="618427"/>
              <a:ext cx="7800751" cy="4896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163F6B"/>
              </a:solidFill>
              <a:prstDash val="solid"/>
            </a:ln>
          </p:spPr>
          <p:txBody>
            <a:bodyPr wrap="none" lIns="68576" tIns="34288" rIns="68576" bIns="34288" anchor="ctr"/>
            <a:lstStyle/>
            <a:p>
              <a:pPr algn="ctr" defTabSz="342803">
                <a:defRPr/>
              </a:pPr>
              <a:endParaRPr lang="en-US" sz="2100" dirty="0">
                <a:solidFill>
                  <a:srgbClr val="05E0DB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10"/>
            <p:cNvSpPr/>
            <p:nvPr/>
          </p:nvSpPr>
          <p:spPr bwMode="auto">
            <a:xfrm>
              <a:off x="626092" y="566204"/>
              <a:ext cx="1671447" cy="548862"/>
            </a:xfrm>
            <a:prstGeom prst="rect">
              <a:avLst/>
            </a:prstGeom>
            <a:solidFill>
              <a:srgbClr val="163F6B"/>
            </a:solidFill>
            <a:ln w="3175">
              <a:solidFill>
                <a:srgbClr val="163F6C"/>
              </a:solidFill>
              <a:prstDash val="solid"/>
            </a:ln>
          </p:spPr>
          <p:txBody>
            <a:bodyPr lIns="6858" tIns="34288" rIns="6858" bIns="34288" anchor="ctr"/>
            <a:lstStyle/>
            <a:p>
              <a:pPr algn="ctr" defTabSz="342803">
                <a:defRPr/>
              </a:pPr>
              <a:r>
                <a:rPr lang="en-US" altLang="zh-CN" sz="1500" dirty="0">
                  <a:solidFill>
                    <a:prstClr val="white"/>
                  </a:solidFill>
                  <a:cs typeface="+mn-ea"/>
                  <a:sym typeface="+mn-lt"/>
                </a:rPr>
                <a:t>Important reminder to include in the email communication </a:t>
              </a:r>
              <a:r>
                <a:rPr lang="zh-CN" altLang="en-US" sz="1500" dirty="0">
                  <a:solidFill>
                    <a:prstClr val="white"/>
                  </a:solidFill>
                  <a:cs typeface="+mn-ea"/>
                  <a:sym typeface="+mn-lt"/>
                </a:rPr>
                <a:t>：</a:t>
              </a:r>
              <a:endParaRPr lang="en-US" sz="15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Left-Right Arrow 2"/>
            <p:cNvSpPr/>
            <p:nvPr/>
          </p:nvSpPr>
          <p:spPr>
            <a:xfrm>
              <a:off x="2496787" y="707200"/>
              <a:ext cx="4056946" cy="321490"/>
            </a:xfrm>
            <a:prstGeom prst="leftRightArrow">
              <a:avLst>
                <a:gd name="adj1" fmla="val 90000"/>
                <a:gd name="adj2" fmla="val 0"/>
              </a:avLst>
            </a:prstGeom>
            <a:noFill/>
            <a:ln w="317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214313" indent="-214313" defTabSz="685750">
                <a:lnSpc>
                  <a:spcPct val="70000"/>
                </a:lnSpc>
                <a:spcBef>
                  <a:spcPts val="450"/>
                </a:spcBef>
                <a:buFontTx/>
                <a:buChar char="-"/>
                <a:defRPr/>
              </a:pPr>
              <a:r>
                <a:rPr lang="en-US" altLang="zh-CN" sz="135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Identify values and goals to be achieved with survey </a:t>
              </a:r>
            </a:p>
            <a:p>
              <a:pPr marL="214313" indent="-214313" defTabSz="685750">
                <a:lnSpc>
                  <a:spcPct val="70000"/>
                </a:lnSpc>
                <a:spcBef>
                  <a:spcPts val="450"/>
                </a:spcBef>
                <a:buFontTx/>
                <a:buChar char="-"/>
                <a:defRPr/>
              </a:pPr>
              <a:r>
                <a:rPr lang="en-US" altLang="zh-CN" sz="135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Clear the operation method and answer questions on the spot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2854228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1813507D76D449FE00065A2CA95F4" ma:contentTypeVersion="9" ma:contentTypeDescription="Create a new document." ma:contentTypeScope="" ma:versionID="d7de9f722ccc29a98f1b0076de924fc6">
  <xsd:schema xmlns:xsd="http://www.w3.org/2001/XMLSchema" xmlns:xs="http://www.w3.org/2001/XMLSchema" xmlns:p="http://schemas.microsoft.com/office/2006/metadata/properties" xmlns:ns2="334fe757-077c-4dac-b2e2-51dfa536ea92" xmlns:ns3="a54701f6-876b-4337-a24e-543e1bd311e6" targetNamespace="http://schemas.microsoft.com/office/2006/metadata/properties" ma:root="true" ma:fieldsID="81bd4278b077d376413549f6e6034fcd" ns2:_="" ns3:_="">
    <xsd:import namespace="334fe757-077c-4dac-b2e2-51dfa536ea92"/>
    <xsd:import namespace="a54701f6-876b-4337-a24e-543e1bd3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fe757-077c-4dac-b2e2-51dfa536e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701f6-876b-4337-a24e-543e1bd3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82DA07-8D5E-4AD2-9EF2-83FF90F3DA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4fe757-077c-4dac-b2e2-51dfa536ea92"/>
    <ds:schemaRef ds:uri="a54701f6-876b-4337-a24e-543e1bd31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7DFEDC-BE7C-4BD9-8BFF-C8ECB6A099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FE23A9-04C6-4C0C-AD7A-5C2124E98E53}">
  <ds:schemaRefs>
    <ds:schemaRef ds:uri="http://schemas.microsoft.com/office/2006/documentManagement/types"/>
    <ds:schemaRef ds:uri="334fe757-077c-4dac-b2e2-51dfa536ea92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a54701f6-876b-4337-a24e-543e1bd311e6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6829</TotalTime>
  <Words>774</Words>
  <Application>Microsoft Macintosh PowerPoint</Application>
  <PresentationFormat>On-screen Show (16:9)</PresentationFormat>
  <Paragraphs>71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华文细黑</vt:lpstr>
      <vt:lpstr>思源黑体 CN Medium</vt:lpstr>
      <vt:lpstr>苹方 特粗</vt:lpstr>
      <vt:lpstr>Arial</vt:lpstr>
      <vt:lpstr>Calibri</vt:lpstr>
      <vt:lpstr>Helvetica</vt:lpstr>
      <vt:lpstr>Office Theme</vt:lpstr>
      <vt:lpstr>Industry Association Quick Guide:  How to Deploy the Multi-industry survey </vt:lpstr>
      <vt:lpstr>Survey: Sample English  (only not for distribution )</vt:lpstr>
      <vt:lpstr>Quick Kick-off Guide: Industry Associations Actions (IA)</vt:lpstr>
      <vt:lpstr>Industry Association POC: Actions</vt:lpstr>
      <vt:lpstr>IA POC to Factory POC  - translated into select languages</vt:lpstr>
      <vt:lpstr>Factory Quick Guide:   How to Deploy Survey QR Code</vt:lpstr>
      <vt:lpstr>Quick Kick-off Guide - Factory Actions</vt:lpstr>
      <vt:lpstr>Sample: QR Code Poster</vt:lpstr>
      <vt:lpstr>PowerPoint Presentation</vt:lpstr>
      <vt:lpstr>Access Survey: Open Camera, hold over QR code and select link.  - survey language will default to phone settings</vt:lpstr>
      <vt:lpstr> Best Practices for a Successful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RBA Voices Pilot Kick-Off Meeting  Oct 20th , 2020</dc:title>
  <dc:creator>Deborah Albers</dc:creator>
  <cp:lastModifiedBy>Bryant Eggett</cp:lastModifiedBy>
  <cp:revision>256</cp:revision>
  <dcterms:created xsi:type="dcterms:W3CDTF">2020-10-19T19:35:05Z</dcterms:created>
  <dcterms:modified xsi:type="dcterms:W3CDTF">2021-08-16T08:14:00Z</dcterms:modified>
</cp:coreProperties>
</file>