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1448942477" r:id="rId5"/>
    <p:sldId id="1448942478" r:id="rId6"/>
    <p:sldId id="1448942499" r:id="rId7"/>
    <p:sldId id="1448942479" r:id="rId8"/>
    <p:sldId id="1448942480" r:id="rId9"/>
    <p:sldId id="1448942481" r:id="rId10"/>
    <p:sldId id="1448942482" r:id="rId11"/>
    <p:sldId id="1448942485" r:id="rId12"/>
    <p:sldId id="1448942501" r:id="rId13"/>
    <p:sldId id="1448942492" r:id="rId14"/>
    <p:sldId id="1448942494" r:id="rId15"/>
    <p:sldId id="1448942495" r:id="rId16"/>
    <p:sldId id="1448942506" r:id="rId17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8" userDrawn="1">
          <p15:clr>
            <a:srgbClr val="A4A3A4"/>
          </p15:clr>
        </p15:guide>
        <p15:guide id="2" pos="429" userDrawn="1">
          <p15:clr>
            <a:srgbClr val="A4A3A4"/>
          </p15:clr>
        </p15:guide>
        <p15:guide id="3" pos="5326" userDrawn="1">
          <p15:clr>
            <a:srgbClr val="A4A3A4"/>
          </p15:clr>
        </p15:guide>
        <p15:guide id="4" pos="2811" userDrawn="1">
          <p15:clr>
            <a:srgbClr val="A4A3A4"/>
          </p15:clr>
        </p15:guide>
        <p15:guide id="5" pos="2952" userDrawn="1">
          <p15:clr>
            <a:srgbClr val="A4A3A4"/>
          </p15:clr>
        </p15:guide>
        <p15:guide id="6" pos="2734" userDrawn="1">
          <p15:clr>
            <a:srgbClr val="A4A3A4"/>
          </p15:clr>
        </p15:guide>
        <p15:guide id="7" pos="3023" userDrawn="1">
          <p15:clr>
            <a:srgbClr val="A4A3A4"/>
          </p15:clr>
        </p15:guide>
        <p15:guide id="8" pos="5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ant Eggett" initials="BE" lastIdx="2" clrIdx="0">
    <p:extLst>
      <p:ext uri="{19B8F6BF-5375-455C-9EA6-DF929625EA0E}">
        <p15:presenceInfo xmlns:p15="http://schemas.microsoft.com/office/powerpoint/2012/main" userId="1a0eb77c160403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64AE"/>
    <a:srgbClr val="263669"/>
    <a:srgbClr val="B8B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1" autoAdjust="0"/>
    <p:restoredTop sz="81881"/>
  </p:normalViewPr>
  <p:slideViewPr>
    <p:cSldViewPr snapToGrid="0" snapToObjects="1">
      <p:cViewPr varScale="1">
        <p:scale>
          <a:sx n="122" d="100"/>
          <a:sy n="122" d="100"/>
        </p:scale>
        <p:origin x="488" y="184"/>
      </p:cViewPr>
      <p:guideLst>
        <p:guide orient="horz" pos="3128"/>
        <p:guide pos="429"/>
        <p:guide pos="5326"/>
        <p:guide pos="2811"/>
        <p:guide pos="2952"/>
        <p:guide pos="2734"/>
        <p:guide pos="3023"/>
        <p:guide pos="5616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F069E3-3205-BD48-AC2A-C3F574BEC614}" type="datetimeFigureOut">
              <a:rPr lang="en-US" smtClean="0"/>
              <a:pPr/>
              <a:t>1/11/21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E2DB69-2B17-BF42-9438-A6DFE51C2A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350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EC78EF-1F1E-D143-997E-3C41A4250B77}" type="datetimeFigureOut">
              <a:rPr lang="en-US" smtClean="0"/>
              <a:t>1/11/21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29C19D-A69B-4445-97F9-C9263F96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500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709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0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5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6288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63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76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151" y="2338223"/>
            <a:ext cx="7762875" cy="685800"/>
          </a:xfrm>
        </p:spPr>
        <p:txBody>
          <a:bodyPr>
            <a:noAutofit/>
          </a:bodyPr>
          <a:lstStyle>
            <a:lvl1pPr algn="l">
              <a:defRPr sz="3600" b="1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151" y="3024023"/>
            <a:ext cx="7762875" cy="131445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B8B5C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1038" y="1141235"/>
            <a:ext cx="7773986" cy="1191"/>
          </a:xfrm>
          <a:prstGeom prst="line">
            <a:avLst/>
          </a:prstGeom>
          <a:ln w="19050" cap="flat" cmpd="sng" algn="ctr">
            <a:solidFill>
              <a:srgbClr val="B8B5C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EICC_Logo_CMYK_FullColorRev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151" y="343083"/>
            <a:ext cx="3149052" cy="6806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045" y="1295401"/>
            <a:ext cx="7768981" cy="3394472"/>
          </a:xfrm>
        </p:spPr>
        <p:txBody>
          <a:bodyPr/>
          <a:lstStyle>
            <a:lvl1pPr marL="0" indent="0">
              <a:defRPr/>
            </a:lvl1pPr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3120"/>
            <a:ext cx="9144000" cy="1018115"/>
          </a:xfrm>
          <a:prstGeom prst="rect">
            <a:avLst/>
          </a:prstGeom>
          <a:solidFill>
            <a:srgbClr val="476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7501" y="205979"/>
            <a:ext cx="6867525" cy="857250"/>
          </a:xfrm>
        </p:spPr>
        <p:txBody>
          <a:bodyPr>
            <a:normAutofit/>
          </a:bodyPr>
          <a:lstStyle>
            <a:lvl1pPr>
              <a:defRPr sz="2700" b="1" spc="-7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EICC_Mark_CMYK_FullColorAlt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25" y="317500"/>
            <a:ext cx="629354" cy="6293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32E78F-CEEF-48A8-B798-C42DF84F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9464A-0D2C-48EE-95CC-5AD520C3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15E3F-542D-4571-855E-E97357F2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045" y="1295401"/>
            <a:ext cx="7768981" cy="3394472"/>
          </a:xfrm>
        </p:spPr>
        <p:txBody>
          <a:bodyPr/>
          <a:lstStyle>
            <a:lvl1pPr marL="0" indent="0">
              <a:defRPr/>
            </a:lvl1pPr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3120"/>
            <a:ext cx="9144000" cy="1018115"/>
          </a:xfrm>
          <a:prstGeom prst="rect">
            <a:avLst/>
          </a:prstGeom>
          <a:solidFill>
            <a:srgbClr val="476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7501" y="205979"/>
            <a:ext cx="6867525" cy="857250"/>
          </a:xfrm>
        </p:spPr>
        <p:txBody>
          <a:bodyPr>
            <a:normAutofit/>
          </a:bodyPr>
          <a:lstStyle>
            <a:lvl1pPr>
              <a:defRPr sz="2700" b="1" spc="-7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RBA_HalfMark_CMYK_FullColor.png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340600" y="3472476"/>
            <a:ext cx="1892300" cy="1785705"/>
          </a:xfrm>
          <a:prstGeom prst="rect">
            <a:avLst/>
          </a:prstGeom>
        </p:spPr>
      </p:pic>
      <p:pic>
        <p:nvPicPr>
          <p:cNvPr id="7" name="Picture 6" descr="EICC_Mark_CMYK_FullColorAl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5" y="317500"/>
            <a:ext cx="629354" cy="6293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A943F-572E-41F2-A9D8-EECE9247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6C833-AE44-4D8B-BEFA-3E9B5F3C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E4377-101E-4440-82A3-4927F6AA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045" y="1295401"/>
            <a:ext cx="7768981" cy="3394472"/>
          </a:xfrm>
        </p:spPr>
        <p:txBody>
          <a:bodyPr/>
          <a:lstStyle>
            <a:lvl1pPr marL="0" indent="0">
              <a:defRPr/>
            </a:lvl1pPr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3120"/>
            <a:ext cx="9144000" cy="1018115"/>
          </a:xfrm>
          <a:prstGeom prst="rect">
            <a:avLst/>
          </a:prstGeom>
          <a:solidFill>
            <a:srgbClr val="476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7501" y="205979"/>
            <a:ext cx="6867525" cy="857250"/>
          </a:xfrm>
        </p:spPr>
        <p:txBody>
          <a:bodyPr>
            <a:normAutofit/>
          </a:bodyPr>
          <a:lstStyle>
            <a:lvl1pPr>
              <a:defRPr sz="2700" b="1" spc="-7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RBA_Mark_CMYK_Transpar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5941" y="1329631"/>
            <a:ext cx="7650559" cy="7627739"/>
          </a:xfrm>
          <a:prstGeom prst="rect">
            <a:avLst/>
          </a:prstGeom>
        </p:spPr>
      </p:pic>
      <p:pic>
        <p:nvPicPr>
          <p:cNvPr id="11" name="Picture 10" descr="EICC_Mark_CMYK_FullColorAl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5" y="317500"/>
            <a:ext cx="629354" cy="6293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2B1DE-C861-40C5-88A2-80DE086C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D941A-413E-4F7B-813C-227774FF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CBD48-7294-4913-9589-3A92E9D1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3120"/>
            <a:ext cx="9144000" cy="1018115"/>
          </a:xfrm>
          <a:prstGeom prst="rect">
            <a:avLst/>
          </a:prstGeom>
          <a:solidFill>
            <a:srgbClr val="476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686045" y="1295401"/>
            <a:ext cx="3776419" cy="3394472"/>
          </a:xfrm>
        </p:spPr>
        <p:txBody>
          <a:bodyPr/>
          <a:lstStyle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676776" y="1295401"/>
            <a:ext cx="3778249" cy="3394472"/>
          </a:xfrm>
        </p:spPr>
        <p:txBody>
          <a:bodyPr/>
          <a:lstStyle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7501" y="205979"/>
            <a:ext cx="6867525" cy="857250"/>
          </a:xfrm>
        </p:spPr>
        <p:txBody>
          <a:bodyPr>
            <a:normAutofit/>
          </a:bodyPr>
          <a:lstStyle>
            <a:lvl1pPr>
              <a:defRPr sz="2700" b="1" spc="-7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EICC_Mark_CMYK_FullColorAlt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25" y="317500"/>
            <a:ext cx="629354" cy="6293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22491C-86BB-4DFF-A95C-F4D51715FF3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9DD7B-CA3B-4D43-91A0-95C6D6347E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3F241-40E7-4326-80B4-CE8F70553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3120"/>
            <a:ext cx="9144000" cy="1018115"/>
          </a:xfrm>
          <a:prstGeom prst="rect">
            <a:avLst/>
          </a:prstGeom>
          <a:solidFill>
            <a:srgbClr val="476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686045" y="1295401"/>
            <a:ext cx="3776419" cy="3394472"/>
          </a:xfrm>
        </p:spPr>
        <p:txBody>
          <a:bodyPr/>
          <a:lstStyle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676776" y="1295401"/>
            <a:ext cx="3778249" cy="3394472"/>
          </a:xfrm>
        </p:spPr>
        <p:txBody>
          <a:bodyPr/>
          <a:lstStyle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7501" y="205979"/>
            <a:ext cx="6867525" cy="857250"/>
          </a:xfrm>
        </p:spPr>
        <p:txBody>
          <a:bodyPr>
            <a:normAutofit/>
          </a:bodyPr>
          <a:lstStyle>
            <a:lvl1pPr>
              <a:defRPr sz="2700" b="1" spc="-7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 descr="RBA_HalfMark_CMYK_FullColor.png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7518400" y="3548676"/>
            <a:ext cx="1816100" cy="1785705"/>
          </a:xfrm>
          <a:prstGeom prst="rect">
            <a:avLst/>
          </a:prstGeom>
        </p:spPr>
      </p:pic>
      <p:pic>
        <p:nvPicPr>
          <p:cNvPr id="8" name="Picture 7" descr="EICC_Mark_CMYK_FullColorAl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5" y="317500"/>
            <a:ext cx="629354" cy="6293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60D54-FFC1-48D2-AE24-0AF1C90E47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668033-952D-4B4B-B484-39F4FA78C7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B7587-20B6-4198-86FE-6E1126844F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3120"/>
            <a:ext cx="9144000" cy="1018115"/>
          </a:xfrm>
          <a:prstGeom prst="rect">
            <a:avLst/>
          </a:prstGeom>
          <a:solidFill>
            <a:srgbClr val="4764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686045" y="1295401"/>
            <a:ext cx="3776419" cy="3394472"/>
          </a:xfrm>
        </p:spPr>
        <p:txBody>
          <a:bodyPr/>
          <a:lstStyle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676776" y="1295401"/>
            <a:ext cx="3778249" cy="3394472"/>
          </a:xfrm>
        </p:spPr>
        <p:txBody>
          <a:bodyPr/>
          <a:lstStyle>
            <a:lvl2pPr>
              <a:buClr>
                <a:srgbClr val="4764AE"/>
              </a:buClr>
              <a:defRPr/>
            </a:lvl2pPr>
            <a:lvl3pPr>
              <a:buClr>
                <a:srgbClr val="4764AE"/>
              </a:buClr>
              <a:defRPr/>
            </a:lvl3pPr>
            <a:lvl4pPr>
              <a:buClr>
                <a:srgbClr val="4764AE"/>
              </a:buClr>
              <a:defRPr/>
            </a:lvl4pPr>
            <a:lvl5pPr>
              <a:buClr>
                <a:srgbClr val="4764A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87501" y="205979"/>
            <a:ext cx="6867525" cy="857250"/>
          </a:xfrm>
        </p:spPr>
        <p:txBody>
          <a:bodyPr>
            <a:normAutofit/>
          </a:bodyPr>
          <a:lstStyle>
            <a:lvl1pPr>
              <a:defRPr sz="2700" b="1" spc="-7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RBA_Mark_CMYK_Transpar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2685" y="1329630"/>
            <a:ext cx="8022630" cy="7627739"/>
          </a:xfrm>
          <a:prstGeom prst="rect">
            <a:avLst/>
          </a:prstGeom>
        </p:spPr>
      </p:pic>
      <p:pic>
        <p:nvPicPr>
          <p:cNvPr id="11" name="Picture 10" descr="EICC_Mark_CMYK_FullColorAlt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5" y="317500"/>
            <a:ext cx="629354" cy="62935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58035-675E-40E6-B932-C6FF85420F6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47C7B-790D-4266-813D-072E7B4D0E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6DBEB-DB28-41CF-875B-246239871D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26CBD-0C49-3F46-B559-30ED74EEC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2" r:id="rId4"/>
    <p:sldLayoutId id="2147483659" r:id="rId5"/>
    <p:sldLayoutId id="2147483665" r:id="rId6"/>
    <p:sldLayoutId id="2147483663" r:id="rId7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Tx/>
        <a:buNone/>
        <a:defRPr sz="18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4764AE"/>
        </a:buClr>
        <a:buFont typeface="Arial"/>
        <a:buChar char="•"/>
        <a:defRPr sz="135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4764AE"/>
        </a:buClr>
        <a:buFont typeface="Arial"/>
        <a:buChar char="•"/>
        <a:defRPr sz="105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4764AE"/>
        </a:buClr>
        <a:buFont typeface="Arial"/>
        <a:buChar char="•"/>
        <a:defRPr sz="9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4764AE"/>
        </a:buClr>
        <a:buFont typeface="Arial"/>
        <a:buChar char="•"/>
        <a:defRPr sz="75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voicessupport@responsiblebusiness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ba.ifuli.cn/login/index.html#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81123"/>
            <a:ext cx="9049871" cy="685800"/>
          </a:xfrm>
        </p:spPr>
        <p:txBody>
          <a:bodyPr/>
          <a:lstStyle/>
          <a:p>
            <a:pPr algn="ctr"/>
            <a:r>
              <a:rPr lang="en-US" dirty="0"/>
              <a:t>Member Quick Guide: </a:t>
            </a:r>
            <a:br>
              <a:rPr lang="en-US" dirty="0"/>
            </a:br>
            <a:r>
              <a:rPr lang="en-US" dirty="0"/>
              <a:t>How to Deploy RBA Voices app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8308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" y="1193801"/>
            <a:ext cx="9046464" cy="3642120"/>
          </a:xfrm>
        </p:spPr>
        <p:txBody>
          <a:bodyPr>
            <a:normAutofit/>
          </a:bodyPr>
          <a:lstStyle/>
          <a:p>
            <a:pPr algn="ctr"/>
            <a:endParaRPr lang="en-US" sz="1600" dirty="0"/>
          </a:p>
          <a:p>
            <a:r>
              <a:rPr lang="en-CN" b="1" dirty="0"/>
              <a:t>	</a:t>
            </a:r>
            <a:r>
              <a:rPr lang="en-CN" b="1" u="sng" dirty="0"/>
              <a:t>Quick Steps : </a:t>
            </a:r>
          </a:p>
          <a:p>
            <a:r>
              <a:rPr lang="en-CN" dirty="0"/>
              <a:t>	</a:t>
            </a:r>
          </a:p>
          <a:p>
            <a:r>
              <a:rPr lang="en-CN" dirty="0"/>
              <a:t>	Step 1: Receive </a:t>
            </a:r>
            <a:r>
              <a:rPr lang="en-US" dirty="0"/>
              <a:t>email with QR code, click “</a:t>
            </a:r>
            <a:r>
              <a:rPr lang="en-US" b="1" dirty="0"/>
              <a:t>Print Poster</a:t>
            </a:r>
            <a:r>
              <a:rPr lang="en-US" dirty="0"/>
              <a:t>” in body of email  </a:t>
            </a:r>
            <a:endParaRPr lang="en-CN" dirty="0"/>
          </a:p>
          <a:p>
            <a:r>
              <a:rPr lang="en-CN" dirty="0"/>
              <a:t>	Step 2</a:t>
            </a:r>
            <a:r>
              <a:rPr lang="en-CN"/>
              <a:t>: </a:t>
            </a:r>
            <a:r>
              <a:rPr lang="en-US" dirty="0"/>
              <a:t>QR Code Poster will be “</a:t>
            </a:r>
            <a:r>
              <a:rPr lang="en-US" b="1" dirty="0"/>
              <a:t>saved to computer”</a:t>
            </a:r>
          </a:p>
          <a:p>
            <a:r>
              <a:rPr lang="en-CN" dirty="0"/>
              <a:t>	</a:t>
            </a:r>
            <a:r>
              <a:rPr lang="en-US" altLang="zh-CN" dirty="0"/>
              <a:t>Step 3: Print Poster (Note: print size A3)</a:t>
            </a:r>
          </a:p>
          <a:p>
            <a:r>
              <a:rPr lang="en-CN" dirty="0"/>
              <a:t>	</a:t>
            </a:r>
            <a:r>
              <a:rPr lang="en-US" altLang="zh-CN" dirty="0"/>
              <a:t>Step 4: Distribute Poster </a:t>
            </a:r>
            <a:r>
              <a:rPr lang="en-US" altLang="zh-CN"/>
              <a:t>around factory for </a:t>
            </a:r>
            <a:r>
              <a:rPr lang="en-US" altLang="zh-CN" dirty="0"/>
              <a:t>workers to access app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Kick-off Guide (Factory App deployment)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D2726-68B0-4898-A553-1EE746B7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0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002B8-AD30-E047-BE1B-BB9C5926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QR Code Poster Sample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81103-1AE9-2048-B6A4-179F7082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01FB838-EEAC-4F47-8EC2-EE4349EAC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194" y="1295400"/>
            <a:ext cx="2451120" cy="36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43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97BE4CD-D5E3-BB42-B186-E00DA49CE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4951" y="1192382"/>
            <a:ext cx="1977135" cy="33106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Factory: How to download RBA Voices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D2726-68B0-4898-A553-1EE746B7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A638EA-DF51-0242-93BB-981149039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940" y="1076969"/>
            <a:ext cx="2042778" cy="34205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3AAE61-03E0-F344-A264-94C6C8B46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083" y="1076969"/>
            <a:ext cx="2042778" cy="34205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DE02A3B-721A-BC44-A55E-3D86EE6AB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88" y="1949622"/>
            <a:ext cx="1256454" cy="16752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497A8B-9A3B-2141-B470-5E917789B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902" y="1424056"/>
            <a:ext cx="1727837" cy="2893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DBF0E-42D7-FC46-ACBF-DF1B7CE8DABE}"/>
              </a:ext>
            </a:extLst>
          </p:cNvPr>
          <p:cNvSpPr txBox="1"/>
          <p:nvPr/>
        </p:nvSpPr>
        <p:spPr>
          <a:xfrm>
            <a:off x="2009872" y="2670575"/>
            <a:ext cx="1052907" cy="233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82546-F5A8-6246-9967-69B246D32DE5}"/>
              </a:ext>
            </a:extLst>
          </p:cNvPr>
          <p:cNvSpPr txBox="1"/>
          <p:nvPr/>
        </p:nvSpPr>
        <p:spPr>
          <a:xfrm>
            <a:off x="3844559" y="2026270"/>
            <a:ext cx="1052907" cy="233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3A83C6-3287-AB46-8924-0774E45A4A89}"/>
              </a:ext>
            </a:extLst>
          </p:cNvPr>
          <p:cNvSpPr txBox="1"/>
          <p:nvPr/>
        </p:nvSpPr>
        <p:spPr>
          <a:xfrm>
            <a:off x="5662792" y="2240315"/>
            <a:ext cx="1274090" cy="7292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6113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9279F-9F26-F54D-8054-B494AEBD1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2791"/>
            <a:ext cx="7768981" cy="3394472"/>
          </a:xfrm>
        </p:spPr>
        <p:txBody>
          <a:bodyPr/>
          <a:lstStyle/>
          <a:p>
            <a:r>
              <a:rPr lang="en-US" dirty="0"/>
              <a:t>If you have any comments or questions: </a:t>
            </a:r>
          </a:p>
          <a:p>
            <a:endParaRPr lang="en-US" dirty="0"/>
          </a:p>
          <a:p>
            <a:r>
              <a:rPr lang="en-US" u="sng" dirty="0">
                <a:hlinkClick r:id="rId2"/>
              </a:rPr>
              <a:t>voicessupport@responsiblebusiness.org</a:t>
            </a: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u="sng" dirty="0"/>
              <a:t>Thank you!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9C6E38-A943-B14A-888A-F09AAD632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Support: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C0C8F-3EF6-F443-A374-BC4064F1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5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" y="1193801"/>
            <a:ext cx="9046464" cy="3642120"/>
          </a:xfrm>
        </p:spPr>
        <p:txBody>
          <a:bodyPr>
            <a:normAutofit/>
          </a:bodyPr>
          <a:lstStyle/>
          <a:p>
            <a:pPr algn="ctr"/>
            <a:endParaRPr lang="en-US" sz="1600" dirty="0"/>
          </a:p>
          <a:p>
            <a:r>
              <a:rPr lang="en-CN" b="1" dirty="0"/>
              <a:t>	</a:t>
            </a:r>
            <a:r>
              <a:rPr lang="en-CN" b="1" u="sng" dirty="0"/>
              <a:t>Quick Steps : </a:t>
            </a:r>
          </a:p>
          <a:p>
            <a:r>
              <a:rPr lang="en-CN" dirty="0"/>
              <a:t>	</a:t>
            </a:r>
          </a:p>
          <a:p>
            <a:r>
              <a:rPr lang="en-CN" dirty="0"/>
              <a:t>	Step 1: Receive </a:t>
            </a:r>
            <a:r>
              <a:rPr lang="en-US" dirty="0"/>
              <a:t>email with </a:t>
            </a:r>
            <a:r>
              <a:rPr lang="en-US" b="1" dirty="0"/>
              <a:t>login credentials</a:t>
            </a:r>
            <a:r>
              <a:rPr lang="en-US" dirty="0"/>
              <a:t>, click “</a:t>
            </a:r>
            <a:r>
              <a:rPr lang="en-US" b="1" dirty="0"/>
              <a:t>Get Started</a:t>
            </a:r>
            <a:r>
              <a:rPr lang="en-US" dirty="0"/>
              <a:t>” in body of email  </a:t>
            </a:r>
            <a:endParaRPr lang="en-CN" dirty="0"/>
          </a:p>
          <a:p>
            <a:r>
              <a:rPr lang="en-CN" dirty="0"/>
              <a:t>	Step 2: Login Page - </a:t>
            </a:r>
            <a:r>
              <a:rPr lang="en-US" dirty="0"/>
              <a:t>e</a:t>
            </a:r>
            <a:r>
              <a:rPr lang="en-CN" dirty="0"/>
              <a:t>nter ‘</a:t>
            </a:r>
            <a:r>
              <a:rPr lang="en-CN" b="1" i="1" dirty="0"/>
              <a:t>username</a:t>
            </a:r>
            <a:r>
              <a:rPr lang="en-CN" i="1" dirty="0"/>
              <a:t>’</a:t>
            </a:r>
            <a:r>
              <a:rPr lang="en-CN" dirty="0"/>
              <a:t> and ‘</a:t>
            </a:r>
            <a:r>
              <a:rPr lang="en-CN" b="1" i="1" dirty="0"/>
              <a:t>password</a:t>
            </a:r>
            <a:r>
              <a:rPr lang="en-CN" i="1" dirty="0"/>
              <a:t>’</a:t>
            </a:r>
            <a:endParaRPr lang="en-CN" dirty="0">
              <a:effectLst/>
            </a:endParaRPr>
          </a:p>
          <a:p>
            <a:r>
              <a:rPr lang="en-CN" dirty="0"/>
              <a:t>	</a:t>
            </a:r>
            <a:r>
              <a:rPr lang="en-US" altLang="zh-CN" dirty="0"/>
              <a:t>Step 3: </a:t>
            </a:r>
            <a:r>
              <a:rPr lang="en-CN" altLang="zh-CN" dirty="0"/>
              <a:t>Under </a:t>
            </a:r>
            <a:r>
              <a:rPr lang="en-US" altLang="zh-CN" dirty="0"/>
              <a:t>‘</a:t>
            </a:r>
            <a:r>
              <a:rPr lang="en-US" altLang="zh-CN" b="1" dirty="0"/>
              <a:t>System Mgt</a:t>
            </a:r>
            <a:r>
              <a:rPr lang="en-US" altLang="zh-CN" dirty="0"/>
              <a:t>.’ select “</a:t>
            </a:r>
            <a:r>
              <a:rPr lang="en-US" altLang="zh-CN" b="1" dirty="0"/>
              <a:t>My Factories</a:t>
            </a:r>
            <a:r>
              <a:rPr lang="en-US" altLang="zh-CN" dirty="0"/>
              <a:t>”</a:t>
            </a:r>
          </a:p>
          <a:p>
            <a:r>
              <a:rPr lang="en-CN" dirty="0"/>
              <a:t>	</a:t>
            </a:r>
            <a:r>
              <a:rPr lang="en-US" altLang="zh-CN" dirty="0"/>
              <a:t>Step 4: </a:t>
            </a:r>
            <a:r>
              <a:rPr lang="en-US" altLang="zh-CN" b="1" dirty="0"/>
              <a:t>View factories </a:t>
            </a:r>
            <a:r>
              <a:rPr lang="en-US" altLang="zh-CN" dirty="0"/>
              <a:t>associated with RBA Member ID  </a:t>
            </a:r>
            <a:endParaRPr lang="en-CN" dirty="0"/>
          </a:p>
          <a:p>
            <a:r>
              <a:rPr lang="en-CN" dirty="0"/>
              <a:t>	Step </a:t>
            </a:r>
            <a:r>
              <a:rPr lang="en-US" dirty="0"/>
              <a:t>5</a:t>
            </a:r>
            <a:r>
              <a:rPr lang="en-CN" dirty="0"/>
              <a:t>: Select </a:t>
            </a:r>
            <a:r>
              <a:rPr lang="en-US" dirty="0"/>
              <a:t>‘</a:t>
            </a:r>
            <a:r>
              <a:rPr lang="en-CN" b="1" dirty="0"/>
              <a:t>Send QR Code</a:t>
            </a:r>
            <a:r>
              <a:rPr lang="en-US" dirty="0"/>
              <a:t>’ in drop down box</a:t>
            </a:r>
          </a:p>
          <a:p>
            <a:r>
              <a:rPr lang="en-US" dirty="0"/>
              <a:t>	Step 6: </a:t>
            </a:r>
            <a:r>
              <a:rPr lang="en-US" b="1" dirty="0"/>
              <a:t>Email with QR Code </a:t>
            </a:r>
            <a:r>
              <a:rPr lang="en-US" dirty="0"/>
              <a:t>is automatically sent to Factory contact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Member: Quick Guide (App deployment)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D2726-68B0-4898-A553-1EE746B7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4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BAC5879F-61FA-2C4B-A5D0-98DBDE8F8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135" y="1227258"/>
            <a:ext cx="1574039" cy="3813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C7EDDB-4291-8F40-AA55-B798854C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1" y="205979"/>
            <a:ext cx="7266788" cy="857250"/>
          </a:xfrm>
        </p:spPr>
        <p:txBody>
          <a:bodyPr>
            <a:normAutofit/>
          </a:bodyPr>
          <a:lstStyle/>
          <a:p>
            <a:r>
              <a:rPr lang="en-US" dirty="0"/>
              <a:t>Step 1: Login Credentials and “Get Started”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7C7C1-FFEB-9C40-9F3D-A58A9D90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12B5C9-121F-0A4A-9810-28DDD24BE7B6}"/>
              </a:ext>
            </a:extLst>
          </p:cNvPr>
          <p:cNvCxnSpPr>
            <a:cxnSpLocks/>
          </p:cNvCxnSpPr>
          <p:nvPr/>
        </p:nvCxnSpPr>
        <p:spPr>
          <a:xfrm flipV="1">
            <a:off x="2014474" y="3259248"/>
            <a:ext cx="1123537" cy="31623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C9B87D1-29E3-2E4E-A0D2-E8B489BCC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269" y="1204464"/>
            <a:ext cx="3603250" cy="3939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0582C3-7A00-064D-B2A1-399F1BF55A1D}"/>
              </a:ext>
            </a:extLst>
          </p:cNvPr>
          <p:cNvSpPr txBox="1"/>
          <p:nvPr/>
        </p:nvSpPr>
        <p:spPr>
          <a:xfrm>
            <a:off x="3662918" y="1601890"/>
            <a:ext cx="2890282" cy="1078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871F0-6D3C-BB4A-897B-5EF7D968A5EE}"/>
              </a:ext>
            </a:extLst>
          </p:cNvPr>
          <p:cNvSpPr txBox="1"/>
          <p:nvPr/>
        </p:nvSpPr>
        <p:spPr>
          <a:xfrm>
            <a:off x="4169810" y="4529549"/>
            <a:ext cx="1852618" cy="5115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4568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488C8-9A31-4C4B-8462-C7460C9D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Login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70A85-92FB-4CF7-BAD8-D94C97CC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04070C-86B0-964D-9537-393C4F8A54C6}"/>
              </a:ext>
            </a:extLst>
          </p:cNvPr>
          <p:cNvSpPr>
            <a:spLocks noGrp="1"/>
          </p:cNvSpPr>
          <p:nvPr/>
        </p:nvSpPr>
        <p:spPr>
          <a:xfrm>
            <a:off x="-1092502" y="-578645"/>
            <a:ext cx="10515600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 sz="3200" u="sng"/>
              <a:t>Step 1:</a:t>
            </a:r>
            <a:r>
              <a:rPr lang="en-CN" sz="3200"/>
              <a:t> Go to </a:t>
            </a:r>
            <a:r>
              <a:rPr lang="en-CN" sz="3200">
                <a:hlinkClick r:id="rId3"/>
              </a:rPr>
              <a:t>https://rba.ifuli.cn/login/index.html#/</a:t>
            </a:r>
            <a:r>
              <a:rPr lang="en-CN" sz="3200"/>
              <a:t> </a:t>
            </a:r>
            <a:br>
              <a:rPr lang="en-CN" sz="3200"/>
            </a:br>
            <a:endParaRPr lang="en-CN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3CDE0-2871-45B6-B5B9-16F8C37D58E4}"/>
              </a:ext>
            </a:extLst>
          </p:cNvPr>
          <p:cNvSpPr txBox="1"/>
          <p:nvPr/>
        </p:nvSpPr>
        <p:spPr>
          <a:xfrm>
            <a:off x="1194889" y="1201522"/>
            <a:ext cx="5324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800"/>
              <a:t>Go to </a:t>
            </a:r>
            <a:r>
              <a:rPr lang="en-CN" sz="1800">
                <a:hlinkClick r:id="rId3"/>
              </a:rPr>
              <a:t>https://rba.ifuli.cn/login/index.html#/</a:t>
            </a:r>
            <a:r>
              <a:rPr lang="en-CN" sz="1800"/>
              <a:t> </a:t>
            </a:r>
            <a:br>
              <a:rPr lang="en-CN" sz="1800"/>
            </a:br>
            <a:endParaRPr 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241099-EBA7-6448-A01D-1579423DC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82" y="1628214"/>
            <a:ext cx="6405632" cy="33348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C6FE22-8CE1-634A-898E-9CB53521718E}"/>
              </a:ext>
            </a:extLst>
          </p:cNvPr>
          <p:cNvSpPr txBox="1"/>
          <p:nvPr/>
        </p:nvSpPr>
        <p:spPr>
          <a:xfrm>
            <a:off x="5396878" y="2720026"/>
            <a:ext cx="1845893" cy="12102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142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6E410-5FFE-4ECF-97FF-389901FD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1" y="205979"/>
            <a:ext cx="7556499" cy="857250"/>
          </a:xfrm>
        </p:spPr>
        <p:txBody>
          <a:bodyPr>
            <a:noAutofit/>
          </a:bodyPr>
          <a:lstStyle/>
          <a:p>
            <a:r>
              <a:rPr lang="en-US" dirty="0"/>
              <a:t>Step 3: </a:t>
            </a:r>
            <a:r>
              <a:rPr lang="en-CN" altLang="zh-CN"/>
              <a:t>Under </a:t>
            </a:r>
            <a:r>
              <a:rPr lang="en-US" altLang="zh-CN" dirty="0"/>
              <a:t>‘System Mgt.’ select “My Factories”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EC04E-CA50-4CC5-B2CE-FCDC0C6D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0E395B11-DB0C-9F49-80BA-18013D364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11" y="1295399"/>
            <a:ext cx="7369519" cy="3807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80DD3-C11B-3A44-867D-8046429BA34C}"/>
              </a:ext>
            </a:extLst>
          </p:cNvPr>
          <p:cNvSpPr txBox="1"/>
          <p:nvPr/>
        </p:nvSpPr>
        <p:spPr>
          <a:xfrm>
            <a:off x="2806574" y="1295399"/>
            <a:ext cx="688063" cy="560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01863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0AD83A-7107-4BBB-A715-980889B7C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1" y="205979"/>
            <a:ext cx="722152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4: View </a:t>
            </a:r>
            <a:r>
              <a:rPr lang="en-US" sz="2800" dirty="0"/>
              <a:t>F</a:t>
            </a:r>
            <a:r>
              <a:rPr lang="en-US" altLang="zh-CN" sz="2800" dirty="0"/>
              <a:t>actories Associated to Member 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A9D1F-8D39-45EF-9C71-DA11AFA8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BEE2684-8E4E-AE4F-827B-8DFB7F6D7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89" y="1203544"/>
            <a:ext cx="8205623" cy="380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23CBB-D118-DB4B-92A1-DF649F31D1A3}"/>
              </a:ext>
            </a:extLst>
          </p:cNvPr>
          <p:cNvSpPr txBox="1"/>
          <p:nvPr/>
        </p:nvSpPr>
        <p:spPr>
          <a:xfrm>
            <a:off x="1587501" y="1656783"/>
            <a:ext cx="137612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8D26A-6BC0-D446-A544-CFE0A959373E}"/>
              </a:ext>
            </a:extLst>
          </p:cNvPr>
          <p:cNvSpPr txBox="1"/>
          <p:nvPr/>
        </p:nvSpPr>
        <p:spPr>
          <a:xfrm>
            <a:off x="7385475" y="2623671"/>
            <a:ext cx="626842" cy="481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919A44-27DD-974A-9B17-A067040539B7}"/>
              </a:ext>
            </a:extLst>
          </p:cNvPr>
          <p:cNvSpPr txBox="1"/>
          <p:nvPr/>
        </p:nvSpPr>
        <p:spPr>
          <a:xfrm>
            <a:off x="2270234" y="2068155"/>
            <a:ext cx="693393" cy="1915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7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41BD5D-4DA9-4108-A624-8D289CEC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5:</a:t>
            </a:r>
            <a:r>
              <a:rPr lang="en-CN" dirty="0"/>
              <a:t> Select </a:t>
            </a:r>
            <a:r>
              <a:rPr lang="en-US" dirty="0"/>
              <a:t>‘</a:t>
            </a:r>
            <a:r>
              <a:rPr lang="en-CN" dirty="0"/>
              <a:t>Send QR Code</a:t>
            </a:r>
            <a:r>
              <a:rPr lang="en-US" dirty="0"/>
              <a:t>’ in </a:t>
            </a:r>
            <a:r>
              <a:rPr lang="en-US" u="sng" dirty="0"/>
              <a:t>Drop Down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A9BB2-7F94-4C45-A182-A51C97CB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内容占位符 5">
            <a:extLst>
              <a:ext uri="{FF2B5EF4-FFF2-40B4-BE49-F238E27FC236}">
                <a16:creationId xmlns:a16="http://schemas.microsoft.com/office/drawing/2014/main" id="{87BDE346-D8EC-F543-9549-333B8A78C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11" y="1295400"/>
            <a:ext cx="7857283" cy="3642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C43277-970A-CF43-B047-227C38E65EAC}"/>
              </a:ext>
            </a:extLst>
          </p:cNvPr>
          <p:cNvSpPr txBox="1"/>
          <p:nvPr/>
        </p:nvSpPr>
        <p:spPr>
          <a:xfrm>
            <a:off x="7292241" y="2421217"/>
            <a:ext cx="746047" cy="695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CD7013-6017-C347-B202-9580079A2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644" y="2623670"/>
            <a:ext cx="673242" cy="481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B0B27F-1862-9C40-A4D6-B57878ABE91B}"/>
              </a:ext>
            </a:extLst>
          </p:cNvPr>
          <p:cNvSpPr txBox="1"/>
          <p:nvPr/>
        </p:nvSpPr>
        <p:spPr>
          <a:xfrm>
            <a:off x="2028496" y="2120707"/>
            <a:ext cx="693393" cy="1915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81123"/>
            <a:ext cx="9049871" cy="685800"/>
          </a:xfrm>
        </p:spPr>
        <p:txBody>
          <a:bodyPr/>
          <a:lstStyle/>
          <a:p>
            <a:pPr algn="ctr"/>
            <a:r>
              <a:rPr lang="en-US" dirty="0"/>
              <a:t>Factory: How to Deploy RBA Voices app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0953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4CB1E7-6831-DB42-A740-4DB55B3E1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224" y="1282052"/>
            <a:ext cx="1303843" cy="3394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73902F-0074-7C47-8D51-1D25D8E6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/>
              <a:t>Factory </a:t>
            </a:r>
            <a:r>
              <a:rPr lang="en-US" dirty="0"/>
              <a:t>Email: Actions</a:t>
            </a:r>
            <a:r>
              <a:rPr lang="en-CN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4F530-84AC-A848-B5CD-0E7B918E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26CBD-0C49-3F46-B559-30ED74EEC48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CBFB486-029E-3545-A2D4-8AE6E23BC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882" y="1394234"/>
            <a:ext cx="3317625" cy="294947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C57B8E-47E1-0942-845E-C83AD6F90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052" y="1471188"/>
            <a:ext cx="2793724" cy="2762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11FA76-EAFF-3947-9D53-6E5DCCEF9E84}"/>
              </a:ext>
            </a:extLst>
          </p:cNvPr>
          <p:cNvSpPr txBox="1"/>
          <p:nvPr/>
        </p:nvSpPr>
        <p:spPr>
          <a:xfrm>
            <a:off x="3465448" y="2684307"/>
            <a:ext cx="708200" cy="2761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5BF7F36-6878-EA48-BF01-9B7D90809186}"/>
              </a:ext>
            </a:extLst>
          </p:cNvPr>
          <p:cNvSpPr/>
          <p:nvPr/>
        </p:nvSpPr>
        <p:spPr>
          <a:xfrm>
            <a:off x="1587501" y="3195872"/>
            <a:ext cx="607215" cy="22208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91556BC-E765-F048-8B6E-BAD339F71429}"/>
              </a:ext>
            </a:extLst>
          </p:cNvPr>
          <p:cNvSpPr/>
          <p:nvPr/>
        </p:nvSpPr>
        <p:spPr>
          <a:xfrm>
            <a:off x="5298071" y="3141778"/>
            <a:ext cx="575251" cy="27617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26043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1813507D76D449FE00065A2CA95F4" ma:contentTypeVersion="9" ma:contentTypeDescription="Create a new document." ma:contentTypeScope="" ma:versionID="d7de9f722ccc29a98f1b0076de924fc6">
  <xsd:schema xmlns:xsd="http://www.w3.org/2001/XMLSchema" xmlns:xs="http://www.w3.org/2001/XMLSchema" xmlns:p="http://schemas.microsoft.com/office/2006/metadata/properties" xmlns:ns2="334fe757-077c-4dac-b2e2-51dfa536ea92" xmlns:ns3="a54701f6-876b-4337-a24e-543e1bd311e6" targetNamespace="http://schemas.microsoft.com/office/2006/metadata/properties" ma:root="true" ma:fieldsID="81bd4278b077d376413549f6e6034fcd" ns2:_="" ns3:_="">
    <xsd:import namespace="334fe757-077c-4dac-b2e2-51dfa536ea92"/>
    <xsd:import namespace="a54701f6-876b-4337-a24e-543e1bd311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fe757-077c-4dac-b2e2-51dfa536ea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701f6-876b-4337-a24e-543e1bd311e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FE23A9-04C6-4C0C-AD7A-5C2124E98E53}">
  <ds:schemaRefs>
    <ds:schemaRef ds:uri="http://schemas.microsoft.com/office/2006/documentManagement/types"/>
    <ds:schemaRef ds:uri="334fe757-077c-4dac-b2e2-51dfa536ea92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a54701f6-876b-4337-a24e-543e1bd311e6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82DA07-8D5E-4AD2-9EF2-83FF90F3DA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4fe757-077c-4dac-b2e2-51dfa536ea92"/>
    <ds:schemaRef ds:uri="a54701f6-876b-4337-a24e-543e1bd311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7DFEDC-BE7C-4BD9-8BFF-C8ECB6A099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5655</TotalTime>
  <Words>325</Words>
  <Application>Microsoft Macintosh PowerPoint</Application>
  <PresentationFormat>On-screen Show (16:9)</PresentationFormat>
  <Paragraphs>48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Office Theme</vt:lpstr>
      <vt:lpstr>Member Quick Guide:  How to Deploy RBA Voices app</vt:lpstr>
      <vt:lpstr>Member: Quick Guide (App deployment)</vt:lpstr>
      <vt:lpstr>Step 1: Login Credentials and “Get Started” </vt:lpstr>
      <vt:lpstr>Step 2: Login Page</vt:lpstr>
      <vt:lpstr>Step 3: Under ‘System Mgt.’ select “My Factories”</vt:lpstr>
      <vt:lpstr>Step 4: View Factories Associated to Member ID</vt:lpstr>
      <vt:lpstr>Step 5: Select ‘Send QR Code’ in Drop Down Box</vt:lpstr>
      <vt:lpstr>Factory: How to Deploy RBA Voices app</vt:lpstr>
      <vt:lpstr>Factory Email: Actions </vt:lpstr>
      <vt:lpstr>Quick Kick-off Guide (Factory App deployment)</vt:lpstr>
      <vt:lpstr>QR Code Poster Sample </vt:lpstr>
      <vt:lpstr>Factory: How to download RBA Voices app</vt:lpstr>
      <vt:lpstr>Customer Support: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RBA Voices Pilot Kick-Off Meeting  Oct 20th , 2020</dc:title>
  <dc:creator>Deborah Albers</dc:creator>
  <cp:lastModifiedBy>Bryant Eggett</cp:lastModifiedBy>
  <cp:revision>152</cp:revision>
  <dcterms:created xsi:type="dcterms:W3CDTF">2020-10-19T19:35:05Z</dcterms:created>
  <dcterms:modified xsi:type="dcterms:W3CDTF">2021-01-11T04:16:54Z</dcterms:modified>
</cp:coreProperties>
</file>